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1" r:id="rId3"/>
    <p:sldId id="270" r:id="rId4"/>
    <p:sldId id="281" r:id="rId5"/>
    <p:sldId id="310" r:id="rId6"/>
    <p:sldId id="285" r:id="rId7"/>
    <p:sldId id="311" r:id="rId8"/>
    <p:sldId id="312" r:id="rId9"/>
    <p:sldId id="313" r:id="rId10"/>
    <p:sldId id="314" r:id="rId11"/>
    <p:sldId id="315" r:id="rId12"/>
    <p:sldId id="316" r:id="rId13"/>
    <p:sldId id="317" r:id="rId14"/>
    <p:sldId id="318" r:id="rId15"/>
    <p:sldId id="319" r:id="rId16"/>
    <p:sldId id="297" r:id="rId17"/>
    <p:sldId id="298" r:id="rId18"/>
    <p:sldId id="284" r:id="rId19"/>
    <p:sldId id="301" r:id="rId20"/>
    <p:sldId id="302" r:id="rId21"/>
    <p:sldId id="303" r:id="rId22"/>
    <p:sldId id="304" r:id="rId23"/>
    <p:sldId id="306" r:id="rId24"/>
    <p:sldId id="307" r:id="rId25"/>
    <p:sldId id="292" r:id="rId26"/>
    <p:sldId id="275" r:id="rId27"/>
    <p:sldId id="276" r:id="rId28"/>
    <p:sldId id="287" r:id="rId29"/>
    <p:sldId id="288" r:id="rId30"/>
    <p:sldId id="289" r:id="rId31"/>
    <p:sldId id="290" r:id="rId32"/>
    <p:sldId id="291" r:id="rId33"/>
    <p:sldId id="308" r:id="rId34"/>
    <p:sldId id="309" r:id="rId35"/>
    <p:sldId id="277" r:id="rId36"/>
    <p:sldId id="278" r:id="rId37"/>
    <p:sldId id="294" r:id="rId38"/>
    <p:sldId id="295" r:id="rId39"/>
  </p:sldIdLst>
  <p:sldSz cx="9144000" cy="6858000" type="screen4x3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imes New Roman" panose="02020603050405020304" pitchFamily="18" charset="0"/>
        <a:ea typeface="新細明體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2" autoAdjust="0"/>
    <p:restoredTop sz="90945"/>
  </p:normalViewPr>
  <p:slideViewPr>
    <p:cSldViewPr>
      <p:cViewPr varScale="1">
        <p:scale>
          <a:sx n="119" d="100"/>
          <a:sy n="119" d="100"/>
        </p:scale>
        <p:origin x="196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79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737B3D3-0987-4214-9598-929E653E6806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29383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5A5A99-BC7D-475D-A729-15527E170FF5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77298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3BAA9F-7B79-425F-9406-ABEE930FA7C3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13572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DBD5C37F-6B46-4377-A8CE-ADBA10B18BD1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95071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ED7C7F4A-3293-4171-9C50-48ACE2293BB2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06486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3810000" cy="1981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114800"/>
            <a:ext cx="3810000" cy="1981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CF22BC68-4E6E-4B0A-9172-E4E692DE7F68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63865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679266-FE1E-427A-B45F-4E64E7C1A241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109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E7E109-F330-4FCA-9E1B-434AF377E7BB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93494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87341E-883B-4B59-92EC-8541EA041759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44550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5F0E662-D3A6-4D28-9EE4-446A13E3304D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6743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BD963C6-E883-463A-822D-D4515B7CC3E9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85180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8D00E9B-16F5-429D-9943-9D1444A944D6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91989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DDDD87-2124-406C-8CA4-A634FBCBEFF7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63438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DA0E7E-15AC-4484-8205-AB3F8F1E33DC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58099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zh-TW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altLang="zh-TW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E5550C92-D15C-4A73-8D3F-3A83CDDDFEBD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rtl="0" fontAlgn="base">
        <a:spcBef>
          <a:spcPct val="0"/>
        </a:spcBef>
        <a:spcAft>
          <a:spcPct val="0"/>
        </a:spcAft>
        <a:defRPr kumimoji="1"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2pPr>
      <a:lvl3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3pPr>
      <a:lvl4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4pPr>
      <a:lvl5pPr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新細明體" pitchFamily="18" charset="-12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 anchor="ctr"/>
          <a:lstStyle/>
          <a:p>
            <a:r>
              <a:rPr lang="en-US" altLang="zh-TW" sz="4400" dirty="0"/>
              <a:t>Environmental Computing with R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 lang="en-US" altLang="zh-TW" sz="3200" dirty="0">
                <a:solidFill>
                  <a:srgbClr val="B30000"/>
                </a:solidFill>
              </a:rPr>
              <a:t>GEOG 473-673</a:t>
            </a:r>
          </a:p>
          <a:p>
            <a:r>
              <a:rPr lang="en-US" altLang="zh-TW" sz="2800" dirty="0"/>
              <a:t>Professor James Simkins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8BE3-422E-224A-B718-02018438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Files, Plots, etc.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E1AF8-357C-A643-AEFD-8FCFDD900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a nice visualization of your documents, directory (folder or place where other folders are stored), plots, loaded packages &amp; available packages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97CDD4-B7DC-5646-B802-5670ADF77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200" y="230510"/>
            <a:ext cx="2450514" cy="163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5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8BF0-0122-5C40-BFF1-D5D74E872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package?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B7E38-AB6A-AE45-B0C9-62A0FE234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 suite of functions (like mean(), median(), </a:t>
            </a:r>
            <a:r>
              <a:rPr lang="en-US" sz="2400" dirty="0" err="1"/>
              <a:t>nc_open</a:t>
            </a:r>
            <a:r>
              <a:rPr lang="en-US" sz="2400" dirty="0"/>
              <a:t>() ) that someone else already wrote so you don’t have to recreate the wheel </a:t>
            </a:r>
            <a:r>
              <a:rPr lang="en-US" sz="2400" dirty="0" err="1"/>
              <a:t>everytime</a:t>
            </a:r>
            <a:r>
              <a:rPr lang="en-US" sz="2400" dirty="0"/>
              <a:t> you want to do something with data</a:t>
            </a:r>
          </a:p>
          <a:p>
            <a:r>
              <a:rPr lang="en-US" sz="2400" dirty="0"/>
              <a:t>You need to call these packages at the top of the </a:t>
            </a:r>
            <a:r>
              <a:rPr lang="en-US" sz="2400" dirty="0" err="1"/>
              <a:t>Rscript</a:t>
            </a:r>
            <a:r>
              <a:rPr lang="en-US" sz="2400" dirty="0"/>
              <a:t> so R knows it has to use them to execute code </a:t>
            </a:r>
            <a:r>
              <a:rPr lang="en-US" sz="2400" i="1" u="sng" dirty="0"/>
              <a:t>below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0AEDAA-3029-DC45-8FFC-ED56610A6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95" y="4509120"/>
            <a:ext cx="8174410" cy="164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112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FAF6C-E023-8445-B371-B4D3261A5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I don’t have a package?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9B20B-C84A-694B-9A2D-F11E3CBC2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You’ll need to install these packages manually (in the console) and then load them to your script (by typing library(ncdf4) in your script)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A0098F-5FCF-854C-B1B2-7622CDD23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4365104"/>
            <a:ext cx="6278131" cy="85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11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C9C50-9538-E748-8A88-8F13390E5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things to note…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3F3C6-5898-5249-992D-C1F100BA7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To declare an object (x=10, or datafile = ‘</a:t>
            </a:r>
            <a:r>
              <a:rPr lang="en-US" sz="2400" dirty="0" err="1"/>
              <a:t>data.csv</a:t>
            </a:r>
            <a:r>
              <a:rPr lang="en-US" sz="2400" dirty="0"/>
              <a:t>’), traditional R users use ‘&lt;-’ instead of ‘=‘.</a:t>
            </a:r>
          </a:p>
          <a:p>
            <a:r>
              <a:rPr lang="en-US" sz="2400" dirty="0"/>
              <a:t>You can use either. I use ‘=‘ because it’s more intuitive.</a:t>
            </a:r>
          </a:p>
          <a:p>
            <a:r>
              <a:rPr lang="en-US" sz="2400" dirty="0"/>
              <a:t>PS, if you’re ever turning in code to a serious software project, you can use the ‘</a:t>
            </a:r>
            <a:r>
              <a:rPr lang="en-US" sz="2400" dirty="0" err="1"/>
              <a:t>formatR</a:t>
            </a:r>
            <a:r>
              <a:rPr lang="en-US" sz="2400" dirty="0"/>
              <a:t>’ package to clean up your code and automatically convert ‘=‘ to ‘&lt;-’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0B66B5-ECB8-224B-9C60-EF2B4B614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4581128"/>
            <a:ext cx="58166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27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85F4E-FE85-344C-8277-B1D2CD0AA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things to note…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E230D-AFDF-FC4E-A6D5-03C86100D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 ... </a:t>
            </a:r>
            <a:r>
              <a:rPr lang="en-US" dirty="0" err="1"/>
              <a:t>Rstudio</a:t>
            </a:r>
            <a:r>
              <a:rPr lang="en-US" dirty="0"/>
              <a:t> has a built in suggested auto-complete function that it activate using tab. If you forget the name of a package or function, you can just hit tab and it’ll give you suggestions</a:t>
            </a:r>
          </a:p>
          <a:p>
            <a:r>
              <a:rPr lang="en-US" dirty="0"/>
              <a:t>help(‘</a:t>
            </a:r>
            <a:r>
              <a:rPr lang="en-US" dirty="0" err="1"/>
              <a:t>nc_open</a:t>
            </a:r>
            <a:r>
              <a:rPr lang="en-US" dirty="0"/>
              <a:t>’) – an example of the help function. Can also be used with ‘?</a:t>
            </a:r>
            <a:r>
              <a:rPr lang="en-US" dirty="0" err="1"/>
              <a:t>nc_open</a:t>
            </a:r>
            <a:r>
              <a:rPr lang="en-U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304273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6DE6E-A2E3-534F-979B-BD09441DF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things to note…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C948F-33BB-E246-88FF-797338BFA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Cmd</a:t>
            </a:r>
            <a:r>
              <a:rPr lang="en-US" dirty="0"/>
              <a:t> + Enter to run code.</a:t>
            </a:r>
          </a:p>
          <a:p>
            <a:r>
              <a:rPr lang="en-US" dirty="0"/>
              <a:t>This is seriously the best thing, it means I can work on code piece by piece and test each line out or a chunk at a time (by highlighting the chunk and pressing ‘</a:t>
            </a:r>
            <a:r>
              <a:rPr lang="en-US" dirty="0" err="1"/>
              <a:t>cmd+enter</a:t>
            </a:r>
            <a:r>
              <a:rPr lang="en-US" dirty="0"/>
              <a:t>’)</a:t>
            </a:r>
          </a:p>
        </p:txBody>
      </p:sp>
    </p:spTree>
    <p:extLst>
      <p:ext uri="{BB962C8B-B14F-4D97-AF65-F5344CB8AC3E}">
        <p14:creationId xmlns:p14="http://schemas.microsoft.com/office/powerpoint/2010/main" val="1801573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Object orientation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44035" name="Text Box 3"/>
          <p:cNvSpPr txBox="1">
            <a:spLocks noChangeArrowheads="1"/>
          </p:cNvSpPr>
          <p:nvPr/>
        </p:nvSpPr>
        <p:spPr bwMode="auto">
          <a:xfrm>
            <a:off x="381000" y="1219200"/>
            <a:ext cx="8382000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spcBef>
                <a:spcPct val="50000"/>
              </a:spcBef>
            </a:pPr>
            <a:r>
              <a:rPr kumimoji="0" lang="en-US" altLang="en-US" dirty="0"/>
              <a:t>An object is just a programming thing you declare. Examples are:</a:t>
            </a:r>
          </a:p>
          <a:p>
            <a:pPr>
              <a:buFontTx/>
              <a:buChar char="•"/>
            </a:pPr>
            <a:endParaRPr kumimoji="0" lang="en-US" altLang="en-US" dirty="0"/>
          </a:p>
          <a:p>
            <a:pPr>
              <a:buFontTx/>
              <a:buChar char="•"/>
            </a:pPr>
            <a:r>
              <a:rPr kumimoji="0" lang="en-US" altLang="en-US" dirty="0"/>
              <a:t>numeric    (integer, double, float, etc.)</a:t>
            </a:r>
          </a:p>
          <a:p>
            <a:pPr>
              <a:buFontTx/>
              <a:buChar char="•"/>
            </a:pPr>
            <a:r>
              <a:rPr kumimoji="0" lang="en-US" altLang="en-US" dirty="0"/>
              <a:t>Character (‘any text string is a character’, ‘</a:t>
            </a:r>
            <a:r>
              <a:rPr kumimoji="0" lang="en-US" altLang="en-US" dirty="0" err="1"/>
              <a:t>variable_name</a:t>
            </a:r>
            <a:r>
              <a:rPr kumimoji="0" lang="en-US" altLang="en-US" dirty="0"/>
              <a:t>’)</a:t>
            </a:r>
          </a:p>
          <a:p>
            <a:pPr>
              <a:buFontTx/>
              <a:buChar char="•"/>
            </a:pPr>
            <a:r>
              <a:rPr kumimoji="0" lang="en-US" altLang="en-US" dirty="0"/>
              <a:t>Logical (TRUE, FALSE)	</a:t>
            </a:r>
          </a:p>
          <a:p>
            <a:pPr>
              <a:buFontTx/>
              <a:buChar char="•"/>
            </a:pPr>
            <a:r>
              <a:rPr kumimoji="0" lang="en-US" altLang="en-US" dirty="0"/>
              <a:t>Function - mean(</a:t>
            </a:r>
            <a:r>
              <a:rPr kumimoji="0" lang="en-US" altLang="en-US" dirty="0" err="1"/>
              <a:t>mean_of_what</a:t>
            </a:r>
            <a:r>
              <a:rPr kumimoji="0" lang="en-US" altLang="en-US" dirty="0"/>
              <a:t> = </a:t>
            </a:r>
            <a:r>
              <a:rPr kumimoji="0" lang="en-US" altLang="en-US" dirty="0" err="1"/>
              <a:t>number_list</a:t>
            </a:r>
            <a:r>
              <a:rPr kumimoji="0" lang="en-US" altLang="en-US" dirty="0"/>
              <a:t>)</a:t>
            </a:r>
          </a:p>
          <a:p>
            <a:pPr lvl="1">
              <a:buFontTx/>
              <a:buChar char="•"/>
            </a:pPr>
            <a:r>
              <a:rPr kumimoji="0" lang="en-US" altLang="en-US" i="1" dirty="0"/>
              <a:t>mean(x=c(4,5,6,7,8)) = 6</a:t>
            </a:r>
          </a:p>
          <a:p>
            <a:pPr>
              <a:spcBef>
                <a:spcPct val="50000"/>
              </a:spcBef>
            </a:pPr>
            <a:r>
              <a:rPr kumimoji="0" lang="en-US" altLang="en-US" dirty="0"/>
              <a:t>out of these, vectors, arrays, lists can be built.</a:t>
            </a:r>
          </a:p>
          <a:p>
            <a:pPr>
              <a:spcBef>
                <a:spcPct val="50000"/>
              </a:spcBef>
            </a:pPr>
            <a:endParaRPr kumimoji="0" lang="zh-TW" altLang="de-DE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2800">
                <a:solidFill>
                  <a:schemeClr val="accent2"/>
                </a:solidFill>
              </a:rPr>
              <a:t>Object orientation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45059" name="Text Box 3"/>
          <p:cNvSpPr txBox="1">
            <a:spLocks noChangeArrowheads="1"/>
          </p:cNvSpPr>
          <p:nvPr/>
        </p:nvSpPr>
        <p:spPr bwMode="auto">
          <a:xfrm>
            <a:off x="152400" y="914400"/>
            <a:ext cx="8839200" cy="5021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79400" indent="-2794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668338" indent="-198438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spcBef>
                <a:spcPct val="50000"/>
              </a:spcBef>
              <a:buFontTx/>
              <a:buChar char="•"/>
            </a:pPr>
            <a:r>
              <a:rPr kumimoji="0" lang="en-US" altLang="en-US"/>
              <a:t>Object: a collection of atomic variables and/or other objects that belong together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kumimoji="0" lang="en-US" altLang="en-US"/>
              <a:t>Example: </a:t>
            </a:r>
            <a:r>
              <a:rPr kumimoji="0" lang="en-US" altLang="en-US">
                <a:solidFill>
                  <a:schemeClr val="accent2"/>
                </a:solidFill>
              </a:rPr>
              <a:t>a microarray experiment</a:t>
            </a:r>
          </a:p>
          <a:p>
            <a:pPr lvl="1">
              <a:buFontTx/>
              <a:buChar char="•"/>
            </a:pPr>
            <a:r>
              <a:rPr kumimoji="0" lang="en-US" altLang="en-US"/>
              <a:t>probe intensities</a:t>
            </a:r>
          </a:p>
          <a:p>
            <a:pPr lvl="1">
              <a:buFontTx/>
              <a:buChar char="•"/>
            </a:pPr>
            <a:r>
              <a:rPr kumimoji="0" lang="en-US" altLang="en-US"/>
              <a:t>patient data (tissue location, diagnosis, follow-up)</a:t>
            </a:r>
          </a:p>
          <a:p>
            <a:pPr lvl="1">
              <a:buFontTx/>
              <a:buChar char="•"/>
            </a:pPr>
            <a:r>
              <a:rPr kumimoji="0" lang="en-US" altLang="en-US"/>
              <a:t>gene data (sequence, IDs, annotation)</a:t>
            </a:r>
          </a:p>
          <a:p>
            <a:pPr>
              <a:buFontTx/>
              <a:buChar char="-"/>
            </a:pPr>
            <a:endParaRPr kumimoji="0" lang="en-US" altLang="en-US"/>
          </a:p>
          <a:p>
            <a:r>
              <a:rPr kumimoji="0" lang="en-US" altLang="en-US"/>
              <a:t>Parlance:</a:t>
            </a:r>
          </a:p>
          <a:p>
            <a:pPr>
              <a:buFontTx/>
              <a:buChar char="•"/>
            </a:pPr>
            <a:r>
              <a:rPr kumimoji="0" lang="en-US" altLang="en-US">
                <a:solidFill>
                  <a:schemeClr val="accent2"/>
                </a:solidFill>
              </a:rPr>
              <a:t>class</a:t>
            </a:r>
            <a:r>
              <a:rPr kumimoji="0" lang="en-US" altLang="en-US"/>
              <a:t>: the “abstract” definition of it</a:t>
            </a:r>
          </a:p>
          <a:p>
            <a:pPr>
              <a:buFontTx/>
              <a:buChar char="•"/>
            </a:pPr>
            <a:r>
              <a:rPr kumimoji="0" lang="en-US" altLang="en-US">
                <a:solidFill>
                  <a:schemeClr val="accent2"/>
                </a:solidFill>
              </a:rPr>
              <a:t>object</a:t>
            </a:r>
            <a:r>
              <a:rPr kumimoji="0" lang="en-US" altLang="en-US"/>
              <a:t>: a concrete instance</a:t>
            </a:r>
          </a:p>
          <a:p>
            <a:pPr>
              <a:buFontTx/>
              <a:buChar char="•"/>
            </a:pPr>
            <a:r>
              <a:rPr kumimoji="0" lang="en-US" altLang="en-US">
                <a:solidFill>
                  <a:schemeClr val="accent2"/>
                </a:solidFill>
              </a:rPr>
              <a:t>method</a:t>
            </a:r>
            <a:r>
              <a:rPr kumimoji="0" lang="en-US" altLang="en-US"/>
              <a:t>: other word for ‘function’</a:t>
            </a:r>
          </a:p>
          <a:p>
            <a:pPr>
              <a:buFontTx/>
              <a:buChar char="•"/>
            </a:pPr>
            <a:r>
              <a:rPr kumimoji="0" lang="en-US" altLang="en-US">
                <a:solidFill>
                  <a:schemeClr val="accent2"/>
                </a:solidFill>
              </a:rPr>
              <a:t>slot</a:t>
            </a:r>
            <a:r>
              <a:rPr kumimoji="0" lang="en-US" altLang="en-US"/>
              <a:t>: a component of an object</a:t>
            </a:r>
          </a:p>
          <a:p>
            <a:pPr>
              <a:buFontTx/>
              <a:buChar char="-"/>
            </a:pPr>
            <a:endParaRPr kumimoji="0" lang="en-US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variables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0723" name="Rectangle 3"/>
          <p:cNvSpPr>
            <a:spLocks noChangeArrowheads="1"/>
          </p:cNvSpPr>
          <p:nvPr/>
        </p:nvSpPr>
        <p:spPr bwMode="auto">
          <a:xfrm>
            <a:off x="457200" y="914400"/>
            <a:ext cx="8305800" cy="4900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zh-TW" altLang="de-DE"/>
              <a:t>&gt; </a:t>
            </a:r>
            <a:r>
              <a:rPr kumimoji="0" lang="de-DE" altLang="zh-TW"/>
              <a:t>a = 49</a:t>
            </a:r>
          </a:p>
          <a:p>
            <a:r>
              <a:rPr kumimoji="0" lang="de-DE" altLang="zh-TW"/>
              <a:t>&gt; sqrt(a)</a:t>
            </a:r>
          </a:p>
          <a:p>
            <a:r>
              <a:rPr kumimoji="0" lang="de-DE" altLang="zh-TW"/>
              <a:t>[1] 7</a:t>
            </a:r>
            <a:endParaRPr kumimoji="0" lang="en-US" altLang="en-US"/>
          </a:p>
          <a:p>
            <a:pPr>
              <a:spcBef>
                <a:spcPct val="100000"/>
              </a:spcBef>
            </a:pPr>
            <a:r>
              <a:rPr kumimoji="0" lang="de-DE" altLang="zh-TW"/>
              <a:t>&gt; a = "The </a:t>
            </a:r>
            <a:r>
              <a:rPr kumimoji="0" lang="de-DE" altLang="zh-TW">
                <a:solidFill>
                  <a:srgbClr val="FF0000"/>
                </a:solidFill>
              </a:rPr>
              <a:t>dog</a:t>
            </a:r>
            <a:r>
              <a:rPr kumimoji="0" lang="de-DE" altLang="zh-TW"/>
              <a:t> ate my homework"</a:t>
            </a:r>
          </a:p>
          <a:p>
            <a:r>
              <a:rPr kumimoji="0" lang="de-DE" altLang="zh-TW"/>
              <a:t>&gt; sub("dog","cat",a)</a:t>
            </a:r>
          </a:p>
          <a:p>
            <a:r>
              <a:rPr kumimoji="0" lang="de-DE" altLang="zh-TW"/>
              <a:t>[1] "The </a:t>
            </a:r>
            <a:r>
              <a:rPr kumimoji="0" lang="de-DE" altLang="zh-TW">
                <a:solidFill>
                  <a:srgbClr val="FF0000"/>
                </a:solidFill>
              </a:rPr>
              <a:t>cat</a:t>
            </a:r>
            <a:r>
              <a:rPr kumimoji="0" lang="de-DE" altLang="zh-TW"/>
              <a:t> ate my homework“</a:t>
            </a:r>
            <a:endParaRPr kumimoji="0" lang="en-US" altLang="en-US"/>
          </a:p>
          <a:p>
            <a:endParaRPr kumimoji="0" lang="en-US" altLang="en-US"/>
          </a:p>
          <a:p>
            <a:r>
              <a:rPr kumimoji="0" lang="en-US" altLang="en-US"/>
              <a:t>&gt; a = (1+1==3)</a:t>
            </a:r>
          </a:p>
          <a:p>
            <a:r>
              <a:rPr kumimoji="0" lang="en-US" altLang="en-US"/>
              <a:t>&gt; a</a:t>
            </a:r>
          </a:p>
          <a:p>
            <a:r>
              <a:rPr kumimoji="0" lang="en-US" altLang="en-US"/>
              <a:t>[1] FALSE</a:t>
            </a:r>
          </a:p>
          <a:p>
            <a:endParaRPr kumimoji="0" lang="en-US" altLang="en-US"/>
          </a:p>
          <a:p>
            <a:endParaRPr kumimoji="0" lang="zh-TW" altLang="de-DE" sz="2800" b="1">
              <a:latin typeface="Comic Sans MS" panose="030F0702030302020204" pitchFamily="66" charset="0"/>
            </a:endParaRPr>
          </a:p>
        </p:txBody>
      </p:sp>
      <p:sp>
        <p:nvSpPr>
          <p:cNvPr id="30724" name="Text Box 4"/>
          <p:cNvSpPr txBox="1">
            <a:spLocks noChangeArrowheads="1"/>
          </p:cNvSpPr>
          <p:nvPr/>
        </p:nvSpPr>
        <p:spPr bwMode="auto">
          <a:xfrm>
            <a:off x="7086600" y="1219200"/>
            <a:ext cx="16002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en-US" altLang="en-US" sz="2800">
                <a:solidFill>
                  <a:srgbClr val="FF3300"/>
                </a:solidFill>
                <a:latin typeface="Comic Sans MS" panose="030F0702030302020204" pitchFamily="66" charset="0"/>
              </a:rPr>
              <a:t>numeric</a:t>
            </a:r>
            <a:endParaRPr kumimoji="0" lang="de-DE" altLang="zh-TW" sz="2800">
              <a:solidFill>
                <a:srgbClr val="FF3300"/>
              </a:solidFill>
              <a:latin typeface="Comic Sans MS" panose="030F0702030302020204" pitchFamily="66" charset="0"/>
            </a:endParaRPr>
          </a:p>
        </p:txBody>
      </p:sp>
      <p:sp>
        <p:nvSpPr>
          <p:cNvPr id="30725" name="Text Box 5"/>
          <p:cNvSpPr txBox="1">
            <a:spLocks noChangeArrowheads="1"/>
          </p:cNvSpPr>
          <p:nvPr/>
        </p:nvSpPr>
        <p:spPr bwMode="auto">
          <a:xfrm>
            <a:off x="6705600" y="2590800"/>
            <a:ext cx="2057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0" lang="en-US" altLang="en-US" sz="2800">
                <a:solidFill>
                  <a:srgbClr val="FF3300"/>
                </a:solidFill>
                <a:latin typeface="Comic Sans MS" panose="030F0702030302020204" pitchFamily="66" charset="0"/>
              </a:rPr>
              <a:t>character string</a:t>
            </a:r>
            <a:endParaRPr kumimoji="0" lang="de-DE" altLang="zh-TW" sz="2800">
              <a:solidFill>
                <a:srgbClr val="FF3300"/>
              </a:solidFill>
              <a:latin typeface="Comic Sans MS" panose="030F0702030302020204" pitchFamily="66" charset="0"/>
            </a:endParaRPr>
          </a:p>
        </p:txBody>
      </p:sp>
      <p:sp>
        <p:nvSpPr>
          <p:cNvPr id="30726" name="Text Box 6"/>
          <p:cNvSpPr txBox="1">
            <a:spLocks noChangeArrowheads="1"/>
          </p:cNvSpPr>
          <p:nvPr/>
        </p:nvSpPr>
        <p:spPr bwMode="auto">
          <a:xfrm>
            <a:off x="6781800" y="4191000"/>
            <a:ext cx="2057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0" lang="en-US" altLang="en-US" sz="2800">
                <a:solidFill>
                  <a:srgbClr val="FF3300"/>
                </a:solidFill>
                <a:latin typeface="Comic Sans MS" panose="030F0702030302020204" pitchFamily="66" charset="0"/>
              </a:rPr>
              <a:t>logical</a:t>
            </a:r>
            <a:endParaRPr kumimoji="0" lang="de-DE" altLang="zh-TW" sz="2800">
              <a:solidFill>
                <a:srgbClr val="FF3300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vectors, matrices and arrays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49155" name="Rectangle 3"/>
          <p:cNvSpPr>
            <a:spLocks noChangeArrowheads="1"/>
          </p:cNvSpPr>
          <p:nvPr/>
        </p:nvSpPr>
        <p:spPr bwMode="auto">
          <a:xfrm>
            <a:off x="609600" y="762000"/>
            <a:ext cx="8229600" cy="429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>
                <a:solidFill>
                  <a:schemeClr val="accent2"/>
                </a:solidFill>
              </a:rPr>
              <a:t>vector:</a:t>
            </a:r>
            <a:r>
              <a:rPr kumimoji="0" lang="en-US" altLang="en-US"/>
              <a:t> an ordered collection of data of the same type</a:t>
            </a:r>
          </a:p>
          <a:p>
            <a:r>
              <a:rPr kumimoji="0" lang="en-US" altLang="en-US"/>
              <a:t>&gt; a = c(1,2,3)</a:t>
            </a:r>
          </a:p>
          <a:p>
            <a:r>
              <a:rPr kumimoji="0" lang="en-US" altLang="en-US"/>
              <a:t>&gt; a*2</a:t>
            </a:r>
          </a:p>
          <a:p>
            <a:r>
              <a:rPr kumimoji="0" lang="en-US" altLang="en-US"/>
              <a:t>[1] 2 4 6</a:t>
            </a:r>
          </a:p>
          <a:p>
            <a:endParaRPr kumimoji="0" lang="en-US" altLang="en-US"/>
          </a:p>
          <a:p>
            <a:pPr>
              <a:buFontTx/>
              <a:buChar char="•"/>
            </a:pPr>
            <a:r>
              <a:rPr kumimoji="0" lang="en-US" altLang="en-US">
                <a:solidFill>
                  <a:schemeClr val="accent2"/>
                </a:solidFill>
              </a:rPr>
              <a:t>Example: </a:t>
            </a:r>
            <a:r>
              <a:rPr kumimoji="0" lang="en-US" altLang="en-US"/>
              <a:t>the mean spot intensities of all 15488 spots on a chip: a vector of 15488 numbers</a:t>
            </a:r>
          </a:p>
          <a:p>
            <a:endParaRPr kumimoji="0" lang="en-US" altLang="en-US"/>
          </a:p>
          <a:p>
            <a:pPr>
              <a:buFontTx/>
              <a:buChar char="•"/>
            </a:pPr>
            <a:r>
              <a:rPr kumimoji="0" lang="en-US" altLang="en-US"/>
              <a:t>In R, a single number is the special case of a vector with 1 element.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kumimoji="0" lang="en-US" altLang="en-US"/>
              <a:t>Other vector types: character strings, logical</a:t>
            </a:r>
            <a:endParaRPr kumimoji="0" lang="de-DE" altLang="zh-TW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9C708-DB87-7D43-82FF-2CC667C15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ABDA1-6ED5-9F41-B9A8-C6C361C9E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designed to be a crash course in R. We only have 8 classes together so we’ll be moving at a fast pace, but I hope to teach you to use R…or at least different techniques and resources you can use to help advance your own R knowledge!</a:t>
            </a:r>
          </a:p>
        </p:txBody>
      </p:sp>
    </p:spTree>
    <p:extLst>
      <p:ext uri="{BB962C8B-B14F-4D97-AF65-F5344CB8AC3E}">
        <p14:creationId xmlns:p14="http://schemas.microsoft.com/office/powerpoint/2010/main" val="1623657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vectors, matrices and arrays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50179" name="Rectangle 3"/>
          <p:cNvSpPr>
            <a:spLocks noChangeArrowheads="1"/>
          </p:cNvSpPr>
          <p:nvPr/>
        </p:nvSpPr>
        <p:spPr bwMode="auto">
          <a:xfrm>
            <a:off x="381000" y="1219200"/>
            <a:ext cx="8229600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4699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matrix:</a:t>
            </a:r>
            <a:r>
              <a:rPr kumimoji="0" lang="en-US" altLang="en-US" dirty="0"/>
              <a:t> a rectangular table of data of the same type</a:t>
            </a:r>
          </a:p>
          <a:p>
            <a:pPr>
              <a:buFontTx/>
              <a:buChar char="•"/>
            </a:pPr>
            <a:endParaRPr kumimoji="0" lang="en-US" altLang="en-US" dirty="0"/>
          </a:p>
          <a:p>
            <a:pPr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example: </a:t>
            </a:r>
            <a:r>
              <a:rPr kumimoji="0" lang="en-US" altLang="en-US" dirty="0"/>
              <a:t>temperature data across U.S.</a:t>
            </a:r>
          </a:p>
          <a:p>
            <a:endParaRPr kumimoji="0" lang="en-US" altLang="en-US" dirty="0"/>
          </a:p>
          <a:p>
            <a:pPr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array:</a:t>
            </a:r>
            <a:r>
              <a:rPr kumimoji="0" lang="en-US" altLang="en-US" dirty="0"/>
              <a:t> 3-,4-,..dimensional matrix (technically arrays can be 2D as well but more formally known as matrixes)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example:</a:t>
            </a:r>
            <a:r>
              <a:rPr kumimoji="0" lang="en-US" altLang="en-US" dirty="0"/>
              <a:t> the red and green foreground and background values for 20000 spots on 120 chips: a 4 x 20000 x 120 (3D) array.</a:t>
            </a:r>
            <a:endParaRPr kumimoji="0" lang="de-DE" altLang="zh-TW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1447800" y="228600"/>
            <a:ext cx="6096000" cy="5334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Lists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51203" name="Rectangle 3"/>
          <p:cNvSpPr>
            <a:spLocks noChangeArrowheads="1"/>
          </p:cNvSpPr>
          <p:nvPr/>
        </p:nvSpPr>
        <p:spPr bwMode="auto">
          <a:xfrm>
            <a:off x="228600" y="838200"/>
            <a:ext cx="8686800" cy="520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vector:</a:t>
            </a:r>
            <a:r>
              <a:rPr kumimoji="0" lang="en-US" altLang="en-US" dirty="0"/>
              <a:t> an ordered collection of data of the same type. </a:t>
            </a:r>
          </a:p>
          <a:p>
            <a:r>
              <a:rPr kumimoji="0" lang="en-US" altLang="en-US" dirty="0"/>
              <a:t>&gt; a = c(7,5,1)</a:t>
            </a:r>
          </a:p>
          <a:p>
            <a:r>
              <a:rPr kumimoji="0" lang="en-US" altLang="en-US" dirty="0"/>
              <a:t>&gt; a[2]</a:t>
            </a:r>
          </a:p>
          <a:p>
            <a:r>
              <a:rPr kumimoji="0" lang="en-US" altLang="en-US" dirty="0"/>
              <a:t>[1] 5</a:t>
            </a:r>
          </a:p>
          <a:p>
            <a:endParaRPr kumimoji="0" lang="en-US" altLang="en-US" dirty="0"/>
          </a:p>
          <a:p>
            <a:pPr>
              <a:buFontTx/>
              <a:buChar char="•"/>
            </a:pPr>
            <a:r>
              <a:rPr kumimoji="0" lang="en-US" altLang="en-US" dirty="0">
                <a:solidFill>
                  <a:schemeClr val="accent2"/>
                </a:solidFill>
              </a:rPr>
              <a:t>list:</a:t>
            </a:r>
            <a:r>
              <a:rPr kumimoji="0" lang="en-US" altLang="en-US" dirty="0"/>
              <a:t> an ordered collection of data of arbitrary types.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doe = list(name="</a:t>
            </a:r>
            <a:r>
              <a:rPr kumimoji="0" lang="en-US" altLang="en-US" dirty="0" err="1"/>
              <a:t>john",age</a:t>
            </a:r>
            <a:r>
              <a:rPr kumimoji="0" lang="en-US" altLang="en-US" dirty="0"/>
              <a:t>=28,married=F)</a:t>
            </a:r>
          </a:p>
          <a:p>
            <a:r>
              <a:rPr kumimoji="0" lang="en-US" altLang="en-US" dirty="0"/>
              <a:t>&gt; </a:t>
            </a:r>
            <a:r>
              <a:rPr kumimoji="0" lang="en-US" altLang="en-US" dirty="0" err="1"/>
              <a:t>doe$name</a:t>
            </a:r>
            <a:endParaRPr kumimoji="0" lang="en-US" altLang="en-US" dirty="0"/>
          </a:p>
          <a:p>
            <a:r>
              <a:rPr kumimoji="0" lang="en-US" altLang="en-US" dirty="0"/>
              <a:t>[1] "john“</a:t>
            </a:r>
          </a:p>
          <a:p>
            <a:r>
              <a:rPr kumimoji="0" lang="en-US" altLang="en-US" dirty="0"/>
              <a:t>&gt; </a:t>
            </a:r>
            <a:r>
              <a:rPr kumimoji="0" lang="en-US" altLang="en-US" dirty="0" err="1"/>
              <a:t>doe$age</a:t>
            </a:r>
            <a:endParaRPr kumimoji="0" lang="en-US" altLang="en-US" dirty="0"/>
          </a:p>
          <a:p>
            <a:r>
              <a:rPr kumimoji="0" lang="en-US" altLang="en-US" dirty="0"/>
              <a:t>[1] 28</a:t>
            </a:r>
          </a:p>
          <a:p>
            <a:pPr>
              <a:buFontTx/>
              <a:buChar char="•"/>
            </a:pPr>
            <a:r>
              <a:rPr kumimoji="0" lang="en-US" altLang="en-US" dirty="0"/>
              <a:t>Typically, vector elements are accessed by their index (an integer), list elements by their name (a character string). But both types support both access methods.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Data frames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52227" name="Rectangle 3"/>
          <p:cNvSpPr>
            <a:spLocks noChangeArrowheads="1"/>
          </p:cNvSpPr>
          <p:nvPr/>
        </p:nvSpPr>
        <p:spPr bwMode="auto">
          <a:xfrm>
            <a:off x="609600" y="914400"/>
            <a:ext cx="8153400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 dirty="0">
                <a:solidFill>
                  <a:schemeClr val="accent2"/>
                </a:solidFill>
              </a:rPr>
              <a:t>data frame: </a:t>
            </a:r>
            <a:r>
              <a:rPr kumimoji="0" lang="en-US" altLang="en-US" dirty="0"/>
              <a:t>is supposed to represent the typical data table that researchers come up with – like a spreadsheet.</a:t>
            </a:r>
          </a:p>
          <a:p>
            <a:endParaRPr kumimoji="0" lang="en-US" altLang="en-US" dirty="0"/>
          </a:p>
          <a:p>
            <a:r>
              <a:rPr kumimoji="0" lang="en-US" altLang="en-US" dirty="0"/>
              <a:t>It </a:t>
            </a:r>
            <a:r>
              <a:rPr kumimoji="0" lang="en-US" altLang="en-US" dirty="0">
                <a:solidFill>
                  <a:schemeClr val="tx2"/>
                </a:solidFill>
              </a:rPr>
              <a:t>is a rectangular </a:t>
            </a:r>
            <a:r>
              <a:rPr kumimoji="0" lang="en-US" altLang="en-US" dirty="0"/>
              <a:t>table with rows and columns; data within each column has the same type (e.g. number, text, logical), but different columns may have different types.</a:t>
            </a:r>
          </a:p>
          <a:p>
            <a:endParaRPr kumimoji="0" lang="en-US" altLang="en-US" dirty="0"/>
          </a:p>
          <a:p>
            <a:r>
              <a:rPr kumimoji="0" lang="en-US" altLang="en-US" dirty="0"/>
              <a:t>Example:</a:t>
            </a:r>
          </a:p>
          <a:p>
            <a:r>
              <a:rPr kumimoji="0" lang="de-DE" altLang="zh-TW" dirty="0"/>
              <a:t>&gt; a</a:t>
            </a:r>
          </a:p>
          <a:p>
            <a:r>
              <a:rPr kumimoji="0" lang="de-DE" altLang="zh-TW" dirty="0"/>
              <a:t>            </a:t>
            </a:r>
            <a:r>
              <a:rPr kumimoji="0" lang="en-US" altLang="en-US" dirty="0"/>
              <a:t>Temperature (F)   Rainfall (mm).    Latest Data (min ago)</a:t>
            </a:r>
            <a:endParaRPr kumimoji="0" lang="de-DE" altLang="zh-TW" dirty="0"/>
          </a:p>
          <a:p>
            <a:r>
              <a:rPr kumimoji="0" lang="de-DE" altLang="zh-TW" dirty="0"/>
              <a:t>DWHS     65                         6.3                       5</a:t>
            </a:r>
          </a:p>
          <a:p>
            <a:r>
              <a:rPr kumimoji="0" lang="de-DE" altLang="zh-TW" dirty="0"/>
              <a:t>DNWK     70                         8.0                       10</a:t>
            </a:r>
          </a:p>
          <a:p>
            <a:r>
              <a:rPr kumimoji="0" lang="de-DE" altLang="zh-TW" dirty="0"/>
              <a:t>DRHB      72                         10.0                     5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3352800" y="228600"/>
            <a:ext cx="2514600" cy="381000"/>
          </a:xfrm>
        </p:spPr>
        <p:txBody>
          <a:bodyPr/>
          <a:lstStyle/>
          <a:p>
            <a:r>
              <a:rPr lang="en-US" altLang="en-US" sz="2800">
                <a:solidFill>
                  <a:schemeClr val="accent2"/>
                </a:solidFill>
              </a:rPr>
              <a:t>Subsetting</a:t>
            </a:r>
            <a:endParaRPr lang="de-DE" altLang="zh-TW" sz="2800">
              <a:solidFill>
                <a:schemeClr val="accent2"/>
              </a:solidFill>
            </a:endParaRPr>
          </a:p>
        </p:txBody>
      </p:sp>
      <p:sp>
        <p:nvSpPr>
          <p:cNvPr id="54275" name="Rectangle 3"/>
          <p:cNvSpPr>
            <a:spLocks noChangeArrowheads="1"/>
          </p:cNvSpPr>
          <p:nvPr/>
        </p:nvSpPr>
        <p:spPr bwMode="auto">
          <a:xfrm>
            <a:off x="228600" y="669925"/>
            <a:ext cx="8686800" cy="556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/>
              <a:t>Individual elements of a vector, matrix, array or data frame are accessed with “[ ]” by specifying their index, or their name</a:t>
            </a:r>
          </a:p>
          <a:p>
            <a:r>
              <a:rPr kumimoji="0" lang="en-US" altLang="en-US">
                <a:solidFill>
                  <a:schemeClr val="accent2"/>
                </a:solidFill>
              </a:rPr>
              <a:t>&gt; a</a:t>
            </a:r>
          </a:p>
          <a:p>
            <a:r>
              <a:rPr kumimoji="0" lang="en-US" altLang="en-US">
                <a:solidFill>
                  <a:schemeClr val="accent2"/>
                </a:solidFill>
              </a:rPr>
              <a:t>               localisation    tumorsize     progress</a:t>
            </a:r>
          </a:p>
          <a:p>
            <a:r>
              <a:rPr kumimoji="0" lang="en-US" altLang="en-US">
                <a:solidFill>
                  <a:schemeClr val="accent2"/>
                </a:solidFill>
              </a:rPr>
              <a:t>XX348     proximal           6.3                0</a:t>
            </a:r>
          </a:p>
          <a:p>
            <a:r>
              <a:rPr kumimoji="0" lang="en-US" altLang="en-US">
                <a:solidFill>
                  <a:schemeClr val="accent2"/>
                </a:solidFill>
              </a:rPr>
              <a:t>XX234       distal               8.0                1</a:t>
            </a:r>
          </a:p>
          <a:p>
            <a:r>
              <a:rPr kumimoji="0" lang="en-US" altLang="en-US">
                <a:solidFill>
                  <a:schemeClr val="accent2"/>
                </a:solidFill>
              </a:rPr>
              <a:t>XX987     proximal          10.0               0</a:t>
            </a:r>
            <a:endParaRPr kumimoji="0" lang="en-US" altLang="en-US"/>
          </a:p>
          <a:p>
            <a:r>
              <a:rPr kumimoji="0" lang="en-US" altLang="en-US"/>
              <a:t>&gt; a[3, 2]</a:t>
            </a:r>
          </a:p>
          <a:p>
            <a:r>
              <a:rPr kumimoji="0" lang="en-US" altLang="en-US"/>
              <a:t>[1] 10</a:t>
            </a:r>
            <a:endParaRPr kumimoji="0" lang="en-US" altLang="en-US">
              <a:solidFill>
                <a:schemeClr val="accent2"/>
              </a:solidFill>
            </a:endParaRPr>
          </a:p>
          <a:p>
            <a:r>
              <a:rPr kumimoji="0" lang="en-US" altLang="en-US">
                <a:solidFill>
                  <a:schemeClr val="accent2"/>
                </a:solidFill>
              </a:rPr>
              <a:t>&gt; a["XX987", "tumorsize"]</a:t>
            </a:r>
          </a:p>
          <a:p>
            <a:r>
              <a:rPr kumimoji="0" lang="en-US" altLang="en-US">
                <a:solidFill>
                  <a:schemeClr val="accent2"/>
                </a:solidFill>
              </a:rPr>
              <a:t>[1] 10</a:t>
            </a:r>
            <a:endParaRPr kumimoji="0" lang="en-US" altLang="en-US"/>
          </a:p>
          <a:p>
            <a:r>
              <a:rPr kumimoji="0" lang="de-DE" altLang="zh-TW"/>
              <a:t>&gt; a["XX987",]</a:t>
            </a:r>
          </a:p>
          <a:p>
            <a:r>
              <a:rPr kumimoji="0" lang="de-DE" altLang="zh-TW"/>
              <a:t>               </a:t>
            </a:r>
            <a:r>
              <a:rPr kumimoji="0" lang="en-US" altLang="en-US"/>
              <a:t>l</a:t>
            </a:r>
            <a:r>
              <a:rPr kumimoji="0" lang="de-DE" altLang="zh-TW"/>
              <a:t>o</a:t>
            </a:r>
            <a:r>
              <a:rPr kumimoji="0" lang="en-US" altLang="en-US"/>
              <a:t>c</a:t>
            </a:r>
            <a:r>
              <a:rPr kumimoji="0" lang="de-DE" altLang="zh-TW"/>
              <a:t>alisation     tumorsize      </a:t>
            </a:r>
            <a:r>
              <a:rPr kumimoji="0" lang="en-US" altLang="en-US"/>
              <a:t>p</a:t>
            </a:r>
            <a:r>
              <a:rPr kumimoji="0" lang="de-DE" altLang="zh-TW"/>
              <a:t>rogress</a:t>
            </a:r>
          </a:p>
          <a:p>
            <a:r>
              <a:rPr kumimoji="0" lang="de-DE" altLang="zh-TW"/>
              <a:t>XX987     proximal             10                  0</a:t>
            </a:r>
          </a:p>
          <a:p>
            <a:endParaRPr kumimoji="0" lang="en-US" altLang="en-US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0" y="228600"/>
            <a:ext cx="2743200" cy="990600"/>
          </a:xfrm>
          <a:solidFill>
            <a:srgbClr val="CCFFFF"/>
          </a:solidFill>
          <a:ln/>
          <a:effectLst>
            <a:outerShdw dist="107763" dir="2700000" algn="ctr" rotWithShape="0">
              <a:schemeClr val="bg2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2800">
                <a:solidFill>
                  <a:schemeClr val="accent2"/>
                </a:solidFill>
              </a:rPr>
              <a:t>Subsetting</a:t>
            </a:r>
            <a:endParaRPr lang="de-DE" altLang="zh-TW" sz="2800">
              <a:solidFill>
                <a:schemeClr val="accent2"/>
              </a:solidFill>
            </a:endParaRPr>
          </a:p>
        </p:txBody>
      </p:sp>
      <p:sp>
        <p:nvSpPr>
          <p:cNvPr id="55299" name="Rectangle 3"/>
          <p:cNvSpPr>
            <a:spLocks noChangeArrowheads="1"/>
          </p:cNvSpPr>
          <p:nvPr/>
        </p:nvSpPr>
        <p:spPr bwMode="auto">
          <a:xfrm>
            <a:off x="304800" y="152400"/>
            <a:ext cx="5410200" cy="585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kumimoji="0" lang="en-US" altLang="en-US" sz="2000" b="1"/>
              <a:t>&gt; </a:t>
            </a:r>
            <a:r>
              <a:rPr kumimoji="0" lang="en-US" altLang="en-US" sz="2000"/>
              <a:t>a</a:t>
            </a:r>
          </a:p>
          <a:p>
            <a:pPr>
              <a:lnSpc>
                <a:spcPct val="90000"/>
              </a:lnSpc>
            </a:pPr>
            <a:r>
              <a:rPr kumimoji="0" lang="en-US" altLang="en-US" sz="2000"/>
              <a:t>      </a:t>
            </a:r>
            <a:r>
              <a:rPr kumimoji="0" lang="en-US" altLang="zh-TW" sz="2000"/>
              <a:t>         </a:t>
            </a:r>
            <a:r>
              <a:rPr kumimoji="0" lang="en-US" altLang="en-US" sz="2000"/>
              <a:t>localisation </a:t>
            </a:r>
            <a:r>
              <a:rPr kumimoji="0" lang="en-US" altLang="zh-TW" sz="2000"/>
              <a:t>  </a:t>
            </a:r>
            <a:r>
              <a:rPr kumimoji="0" lang="en-US" altLang="en-US" sz="2000"/>
              <a:t>tumorsize </a:t>
            </a:r>
            <a:r>
              <a:rPr kumimoji="0" lang="en-US" altLang="zh-TW" sz="2000"/>
              <a:t>     </a:t>
            </a:r>
            <a:r>
              <a:rPr kumimoji="0" lang="en-US" altLang="en-US" sz="2000"/>
              <a:t>progress</a:t>
            </a:r>
          </a:p>
          <a:p>
            <a:pPr>
              <a:lnSpc>
                <a:spcPct val="90000"/>
              </a:lnSpc>
            </a:pPr>
            <a:r>
              <a:rPr kumimoji="0" lang="en-US" altLang="en-US" sz="2000"/>
              <a:t>XX348     proximal       </a:t>
            </a:r>
            <a:r>
              <a:rPr kumimoji="0" lang="en-US" altLang="zh-TW" sz="2000"/>
              <a:t>   </a:t>
            </a:r>
            <a:r>
              <a:rPr kumimoji="0" lang="en-US" altLang="en-US" sz="2000"/>
              <a:t>6.3        </a:t>
            </a:r>
            <a:r>
              <a:rPr kumimoji="0" lang="en-US" altLang="zh-TW" sz="2000"/>
              <a:t>          </a:t>
            </a:r>
            <a:r>
              <a:rPr kumimoji="0" lang="en-US" altLang="en-US" sz="2000"/>
              <a:t>0</a:t>
            </a:r>
          </a:p>
          <a:p>
            <a:pPr>
              <a:lnSpc>
                <a:spcPct val="90000"/>
              </a:lnSpc>
            </a:pPr>
            <a:r>
              <a:rPr kumimoji="0" lang="en-US" altLang="en-US" sz="2000"/>
              <a:t>XX234       distal       </a:t>
            </a:r>
            <a:r>
              <a:rPr kumimoji="0" lang="en-US" altLang="zh-TW" sz="2000"/>
              <a:t>       </a:t>
            </a:r>
            <a:r>
              <a:rPr kumimoji="0" lang="en-US" altLang="en-US" sz="2000"/>
              <a:t>8.0        </a:t>
            </a:r>
            <a:r>
              <a:rPr kumimoji="0" lang="en-US" altLang="zh-TW" sz="2000"/>
              <a:t>          </a:t>
            </a:r>
            <a:r>
              <a:rPr kumimoji="0" lang="en-US" altLang="en-US" sz="2000"/>
              <a:t>1</a:t>
            </a:r>
          </a:p>
          <a:p>
            <a:pPr>
              <a:lnSpc>
                <a:spcPct val="90000"/>
              </a:lnSpc>
            </a:pPr>
            <a:r>
              <a:rPr kumimoji="0" lang="en-US" altLang="en-US" sz="2000"/>
              <a:t>XX987     proximal      </a:t>
            </a:r>
            <a:r>
              <a:rPr kumimoji="0" lang="en-US" altLang="zh-TW" sz="2000"/>
              <a:t>  </a:t>
            </a:r>
            <a:r>
              <a:rPr kumimoji="0" lang="en-US" altLang="en-US" sz="2000"/>
              <a:t>10.0        </a:t>
            </a:r>
            <a:r>
              <a:rPr kumimoji="0" lang="en-US" altLang="zh-TW" sz="2000"/>
              <a:t>          </a:t>
            </a:r>
            <a:r>
              <a:rPr kumimoji="0" lang="en-US" altLang="en-US" sz="2000"/>
              <a:t>0</a:t>
            </a:r>
          </a:p>
          <a:p>
            <a:pPr>
              <a:lnSpc>
                <a:spcPct val="90000"/>
              </a:lnSpc>
            </a:pPr>
            <a:r>
              <a:rPr kumimoji="0" lang="de-DE" altLang="zh-TW" sz="2000">
                <a:solidFill>
                  <a:schemeClr val="accent2"/>
                </a:solidFill>
              </a:rPr>
              <a:t>&gt; a[c(1,3),]</a:t>
            </a:r>
          </a:p>
          <a:p>
            <a:pPr>
              <a:lnSpc>
                <a:spcPct val="90000"/>
              </a:lnSpc>
            </a:pPr>
            <a:r>
              <a:rPr kumimoji="0" lang="de-DE" altLang="zh-TW" sz="2000">
                <a:solidFill>
                  <a:schemeClr val="accent2"/>
                </a:solidFill>
              </a:rPr>
              <a:t>               </a:t>
            </a:r>
            <a:r>
              <a:rPr kumimoji="0" lang="en-US" altLang="en-US" sz="2000">
                <a:solidFill>
                  <a:schemeClr val="accent2"/>
                </a:solidFill>
              </a:rPr>
              <a:t>l</a:t>
            </a:r>
            <a:r>
              <a:rPr kumimoji="0" lang="de-DE" altLang="zh-TW" sz="2000">
                <a:solidFill>
                  <a:schemeClr val="accent2"/>
                </a:solidFill>
              </a:rPr>
              <a:t>o</a:t>
            </a:r>
            <a:r>
              <a:rPr kumimoji="0" lang="en-US" altLang="en-US" sz="2000">
                <a:solidFill>
                  <a:schemeClr val="accent2"/>
                </a:solidFill>
              </a:rPr>
              <a:t>c</a:t>
            </a:r>
            <a:r>
              <a:rPr kumimoji="0" lang="de-DE" altLang="zh-TW" sz="2000">
                <a:solidFill>
                  <a:schemeClr val="accent2"/>
                </a:solidFill>
              </a:rPr>
              <a:t>alisation      tumorsize   </a:t>
            </a:r>
            <a:r>
              <a:rPr kumimoji="0" lang="en-US" altLang="en-US" sz="2000">
                <a:solidFill>
                  <a:schemeClr val="accent2"/>
                </a:solidFill>
              </a:rPr>
              <a:t>p</a:t>
            </a:r>
            <a:r>
              <a:rPr kumimoji="0" lang="de-DE" altLang="zh-TW" sz="2000">
                <a:solidFill>
                  <a:schemeClr val="accent2"/>
                </a:solidFill>
              </a:rPr>
              <a:t>rogress</a:t>
            </a:r>
          </a:p>
          <a:p>
            <a:pPr>
              <a:lnSpc>
                <a:spcPct val="90000"/>
              </a:lnSpc>
            </a:pPr>
            <a:r>
              <a:rPr kumimoji="0" lang="de-DE" altLang="zh-TW" sz="2000">
                <a:solidFill>
                  <a:schemeClr val="accent2"/>
                </a:solidFill>
              </a:rPr>
              <a:t>XX348     proximal             6.3               0</a:t>
            </a:r>
          </a:p>
          <a:p>
            <a:pPr>
              <a:lnSpc>
                <a:spcPct val="90000"/>
              </a:lnSpc>
            </a:pPr>
            <a:r>
              <a:rPr kumimoji="0" lang="de-DE" altLang="zh-TW" sz="2000">
                <a:solidFill>
                  <a:schemeClr val="accent2"/>
                </a:solidFill>
              </a:rPr>
              <a:t>XX987     proximal           10.0               0</a:t>
            </a:r>
            <a:endParaRPr kumimoji="0" lang="en-US" altLang="en-US" sz="2000">
              <a:solidFill>
                <a:schemeClr val="accent2"/>
              </a:solidFill>
            </a:endParaRPr>
          </a:p>
          <a:p>
            <a:pPr>
              <a:lnSpc>
                <a:spcPct val="90000"/>
              </a:lnSpc>
            </a:pPr>
            <a:r>
              <a:rPr kumimoji="0" lang="de-DE" altLang="zh-TW" sz="2000"/>
              <a:t>&gt; a[c(T,F,T),]</a:t>
            </a:r>
          </a:p>
          <a:p>
            <a:pPr>
              <a:lnSpc>
                <a:spcPct val="90000"/>
              </a:lnSpc>
            </a:pPr>
            <a:r>
              <a:rPr kumimoji="0" lang="de-DE" altLang="zh-TW" sz="2000"/>
              <a:t>                </a:t>
            </a:r>
            <a:r>
              <a:rPr kumimoji="0" lang="en-US" altLang="en-US" sz="2000"/>
              <a:t>l</a:t>
            </a:r>
            <a:r>
              <a:rPr kumimoji="0" lang="de-DE" altLang="zh-TW" sz="2000"/>
              <a:t>o</a:t>
            </a:r>
            <a:r>
              <a:rPr kumimoji="0" lang="en-US" altLang="en-US" sz="2000"/>
              <a:t>c</a:t>
            </a:r>
            <a:r>
              <a:rPr kumimoji="0" lang="de-DE" altLang="zh-TW" sz="2000"/>
              <a:t>alisation    tumorsize    </a:t>
            </a:r>
            <a:r>
              <a:rPr kumimoji="0" lang="en-US" altLang="en-US" sz="2000"/>
              <a:t>p</a:t>
            </a:r>
            <a:r>
              <a:rPr kumimoji="0" lang="de-DE" altLang="zh-TW" sz="2000"/>
              <a:t>rogress</a:t>
            </a:r>
          </a:p>
          <a:p>
            <a:pPr>
              <a:lnSpc>
                <a:spcPct val="90000"/>
              </a:lnSpc>
            </a:pPr>
            <a:r>
              <a:rPr kumimoji="0" lang="de-DE" altLang="zh-TW" sz="2000"/>
              <a:t>XX348     proximal            6.3                0</a:t>
            </a:r>
          </a:p>
          <a:p>
            <a:pPr>
              <a:lnSpc>
                <a:spcPct val="90000"/>
              </a:lnSpc>
            </a:pPr>
            <a:r>
              <a:rPr kumimoji="0" lang="de-DE" altLang="zh-TW" sz="2000"/>
              <a:t>XX987     proximal          10.0                0</a:t>
            </a:r>
            <a:endParaRPr kumimoji="0" lang="en-US" altLang="en-US" sz="2000"/>
          </a:p>
          <a:p>
            <a:pPr>
              <a:lnSpc>
                <a:spcPct val="90000"/>
              </a:lnSpc>
            </a:pPr>
            <a:r>
              <a:rPr kumimoji="0" lang="de-DE" altLang="zh-TW" sz="2000">
                <a:solidFill>
                  <a:schemeClr val="accent2"/>
                </a:solidFill>
              </a:rPr>
              <a:t>&gt; a$</a:t>
            </a:r>
            <a:r>
              <a:rPr kumimoji="0" lang="en-US" altLang="en-US" sz="2000">
                <a:solidFill>
                  <a:schemeClr val="accent2"/>
                </a:solidFill>
              </a:rPr>
              <a:t>l</a:t>
            </a:r>
            <a:r>
              <a:rPr kumimoji="0" lang="de-DE" altLang="zh-TW" sz="2000">
                <a:solidFill>
                  <a:schemeClr val="accent2"/>
                </a:solidFill>
              </a:rPr>
              <a:t>o</a:t>
            </a:r>
            <a:r>
              <a:rPr kumimoji="0" lang="en-US" altLang="en-US" sz="2000">
                <a:solidFill>
                  <a:schemeClr val="accent2"/>
                </a:solidFill>
              </a:rPr>
              <a:t>c</a:t>
            </a:r>
            <a:r>
              <a:rPr kumimoji="0" lang="de-DE" altLang="zh-TW" sz="2000">
                <a:solidFill>
                  <a:schemeClr val="accent2"/>
                </a:solidFill>
              </a:rPr>
              <a:t>alisation</a:t>
            </a:r>
          </a:p>
          <a:p>
            <a:pPr>
              <a:lnSpc>
                <a:spcPct val="90000"/>
              </a:lnSpc>
            </a:pPr>
            <a:r>
              <a:rPr kumimoji="0" lang="de-DE" altLang="zh-TW" sz="2000">
                <a:solidFill>
                  <a:schemeClr val="accent2"/>
                </a:solidFill>
              </a:rPr>
              <a:t>[1] "proximal" "distal"   "proximal"</a:t>
            </a:r>
            <a:endParaRPr kumimoji="0" lang="en-US" altLang="en-US" sz="2000">
              <a:solidFill>
                <a:schemeClr val="accent2"/>
              </a:solidFill>
            </a:endParaRPr>
          </a:p>
          <a:p>
            <a:pPr>
              <a:lnSpc>
                <a:spcPct val="90000"/>
              </a:lnSpc>
            </a:pPr>
            <a:r>
              <a:rPr kumimoji="0" lang="de-DE" altLang="zh-TW" sz="2000"/>
              <a:t>&gt;  a$</a:t>
            </a:r>
            <a:r>
              <a:rPr kumimoji="0" lang="en-US" altLang="en-US" sz="2000"/>
              <a:t>l</a:t>
            </a:r>
            <a:r>
              <a:rPr kumimoji="0" lang="de-DE" altLang="zh-TW" sz="2000"/>
              <a:t>o</a:t>
            </a:r>
            <a:r>
              <a:rPr kumimoji="0" lang="en-US" altLang="en-US" sz="2000"/>
              <a:t>c</a:t>
            </a:r>
            <a:r>
              <a:rPr kumimoji="0" lang="de-DE" altLang="zh-TW" sz="2000"/>
              <a:t>alisation=="proximal"</a:t>
            </a:r>
          </a:p>
          <a:p>
            <a:pPr>
              <a:lnSpc>
                <a:spcPct val="90000"/>
              </a:lnSpc>
            </a:pPr>
            <a:r>
              <a:rPr kumimoji="0" lang="de-DE" altLang="zh-TW" sz="2000"/>
              <a:t>[1]  TRUE FALSE  TRUE</a:t>
            </a:r>
            <a:endParaRPr kumimoji="0" lang="en-US" altLang="en-US" sz="2000">
              <a:solidFill>
                <a:schemeClr val="accent2"/>
              </a:solidFill>
            </a:endParaRPr>
          </a:p>
          <a:p>
            <a:pPr>
              <a:lnSpc>
                <a:spcPct val="90000"/>
              </a:lnSpc>
            </a:pPr>
            <a:r>
              <a:rPr kumimoji="0" lang="de-DE" altLang="zh-TW" sz="2000">
                <a:solidFill>
                  <a:schemeClr val="accent2"/>
                </a:solidFill>
              </a:rPr>
              <a:t>&gt; a[ a$</a:t>
            </a:r>
            <a:r>
              <a:rPr kumimoji="0" lang="en-US" altLang="en-US" sz="2000">
                <a:solidFill>
                  <a:schemeClr val="accent2"/>
                </a:solidFill>
              </a:rPr>
              <a:t>l</a:t>
            </a:r>
            <a:r>
              <a:rPr kumimoji="0" lang="de-DE" altLang="zh-TW" sz="2000">
                <a:solidFill>
                  <a:schemeClr val="accent2"/>
                </a:solidFill>
              </a:rPr>
              <a:t>o</a:t>
            </a:r>
            <a:r>
              <a:rPr kumimoji="0" lang="en-US" altLang="en-US" sz="2000">
                <a:solidFill>
                  <a:schemeClr val="accent2"/>
                </a:solidFill>
              </a:rPr>
              <a:t>c</a:t>
            </a:r>
            <a:r>
              <a:rPr kumimoji="0" lang="de-DE" altLang="zh-TW" sz="2000">
                <a:solidFill>
                  <a:schemeClr val="accent2"/>
                </a:solidFill>
              </a:rPr>
              <a:t>alisation=="proximal", ]</a:t>
            </a:r>
          </a:p>
          <a:p>
            <a:pPr>
              <a:lnSpc>
                <a:spcPct val="90000"/>
              </a:lnSpc>
            </a:pPr>
            <a:r>
              <a:rPr kumimoji="0" lang="de-DE" altLang="zh-TW" sz="2000">
                <a:solidFill>
                  <a:schemeClr val="accent2"/>
                </a:solidFill>
              </a:rPr>
              <a:t>               </a:t>
            </a:r>
            <a:r>
              <a:rPr kumimoji="0" lang="en-US" altLang="en-US" sz="2000">
                <a:solidFill>
                  <a:schemeClr val="accent2"/>
                </a:solidFill>
              </a:rPr>
              <a:t>l</a:t>
            </a:r>
            <a:r>
              <a:rPr kumimoji="0" lang="de-DE" altLang="zh-TW" sz="2000">
                <a:solidFill>
                  <a:schemeClr val="accent2"/>
                </a:solidFill>
              </a:rPr>
              <a:t>o</a:t>
            </a:r>
            <a:r>
              <a:rPr kumimoji="0" lang="en-US" altLang="en-US" sz="2000">
                <a:solidFill>
                  <a:schemeClr val="accent2"/>
                </a:solidFill>
              </a:rPr>
              <a:t>c</a:t>
            </a:r>
            <a:r>
              <a:rPr kumimoji="0" lang="de-DE" altLang="zh-TW" sz="2000">
                <a:solidFill>
                  <a:schemeClr val="accent2"/>
                </a:solidFill>
              </a:rPr>
              <a:t>alisation tumorsize   </a:t>
            </a:r>
            <a:r>
              <a:rPr kumimoji="0" lang="en-US" altLang="en-US" sz="2000">
                <a:solidFill>
                  <a:schemeClr val="accent2"/>
                </a:solidFill>
              </a:rPr>
              <a:t>p</a:t>
            </a:r>
            <a:r>
              <a:rPr kumimoji="0" lang="de-DE" altLang="zh-TW" sz="2000">
                <a:solidFill>
                  <a:schemeClr val="accent2"/>
                </a:solidFill>
              </a:rPr>
              <a:t>rogress</a:t>
            </a:r>
          </a:p>
          <a:p>
            <a:pPr>
              <a:lnSpc>
                <a:spcPct val="90000"/>
              </a:lnSpc>
            </a:pPr>
            <a:r>
              <a:rPr kumimoji="0" lang="de-DE" altLang="zh-TW" sz="2000">
                <a:solidFill>
                  <a:schemeClr val="accent2"/>
                </a:solidFill>
              </a:rPr>
              <a:t>XX348     proximal        6.3              0</a:t>
            </a:r>
          </a:p>
          <a:p>
            <a:pPr>
              <a:lnSpc>
                <a:spcPct val="90000"/>
              </a:lnSpc>
            </a:pPr>
            <a:r>
              <a:rPr kumimoji="0" lang="de-DE" altLang="zh-TW" sz="2000">
                <a:solidFill>
                  <a:schemeClr val="accent2"/>
                </a:solidFill>
              </a:rPr>
              <a:t>XX987     proximal      10.0              0</a:t>
            </a:r>
          </a:p>
        </p:txBody>
      </p:sp>
      <p:sp>
        <p:nvSpPr>
          <p:cNvPr id="55300" name="Text Box 4"/>
          <p:cNvSpPr txBox="1">
            <a:spLocks noChangeArrowheads="1"/>
          </p:cNvSpPr>
          <p:nvPr/>
        </p:nvSpPr>
        <p:spPr bwMode="auto">
          <a:xfrm>
            <a:off x="6172200" y="1752600"/>
            <a:ext cx="2286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en-US" altLang="en-US" sz="2000">
                <a:solidFill>
                  <a:schemeClr val="accent2"/>
                </a:solidFill>
              </a:rPr>
              <a:t>subset rows by a vector of indices</a:t>
            </a:r>
            <a:endParaRPr kumimoji="0" lang="de-DE" altLang="zh-TW" sz="2000">
              <a:solidFill>
                <a:schemeClr val="accent2"/>
              </a:solidFill>
            </a:endParaRPr>
          </a:p>
        </p:txBody>
      </p:sp>
      <p:sp>
        <p:nvSpPr>
          <p:cNvPr id="55301" name="Text Box 5"/>
          <p:cNvSpPr txBox="1">
            <a:spLocks noChangeArrowheads="1"/>
          </p:cNvSpPr>
          <p:nvPr/>
        </p:nvSpPr>
        <p:spPr bwMode="auto">
          <a:xfrm>
            <a:off x="6227763" y="2924175"/>
            <a:ext cx="2286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en-US" altLang="en-US" sz="2000">
                <a:solidFill>
                  <a:schemeClr val="tx2"/>
                </a:solidFill>
              </a:rPr>
              <a:t>subset rows by a logical vector</a:t>
            </a:r>
            <a:endParaRPr kumimoji="0" lang="de-DE" altLang="zh-TW" sz="2000">
              <a:solidFill>
                <a:schemeClr val="tx2"/>
              </a:solidFill>
            </a:endParaRPr>
          </a:p>
        </p:txBody>
      </p:sp>
      <p:sp>
        <p:nvSpPr>
          <p:cNvPr id="55302" name="Text Box 6"/>
          <p:cNvSpPr txBox="1">
            <a:spLocks noChangeArrowheads="1"/>
          </p:cNvSpPr>
          <p:nvPr/>
        </p:nvSpPr>
        <p:spPr bwMode="auto">
          <a:xfrm>
            <a:off x="6172200" y="4191000"/>
            <a:ext cx="28194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en-US" altLang="en-US" sz="2000">
                <a:solidFill>
                  <a:schemeClr val="accent2"/>
                </a:solidFill>
              </a:rPr>
              <a:t>subset a column</a:t>
            </a:r>
            <a:endParaRPr kumimoji="0" lang="de-DE" altLang="zh-TW" sz="2000">
              <a:solidFill>
                <a:schemeClr val="accent2"/>
              </a:solidFill>
            </a:endParaRPr>
          </a:p>
        </p:txBody>
      </p:sp>
      <p:sp>
        <p:nvSpPr>
          <p:cNvPr id="55303" name="Text Box 7"/>
          <p:cNvSpPr txBox="1">
            <a:spLocks noChangeArrowheads="1"/>
          </p:cNvSpPr>
          <p:nvPr/>
        </p:nvSpPr>
        <p:spPr bwMode="auto">
          <a:xfrm>
            <a:off x="6172200" y="4800600"/>
            <a:ext cx="28194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en-US" altLang="en-US" sz="2000">
                <a:solidFill>
                  <a:schemeClr val="tx2"/>
                </a:solidFill>
              </a:rPr>
              <a:t>comparison resulting in logical vector </a:t>
            </a:r>
            <a:endParaRPr kumimoji="0" lang="de-DE" altLang="zh-TW" sz="2000">
              <a:solidFill>
                <a:schemeClr val="tx2"/>
              </a:solidFill>
            </a:endParaRPr>
          </a:p>
        </p:txBody>
      </p:sp>
      <p:sp>
        <p:nvSpPr>
          <p:cNvPr id="55304" name="Text Box 8"/>
          <p:cNvSpPr txBox="1">
            <a:spLocks noChangeArrowheads="1"/>
          </p:cNvSpPr>
          <p:nvPr/>
        </p:nvSpPr>
        <p:spPr bwMode="auto">
          <a:xfrm>
            <a:off x="6248400" y="5734050"/>
            <a:ext cx="24384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en-US" altLang="en-US" sz="2000">
                <a:solidFill>
                  <a:schemeClr val="accent2"/>
                </a:solidFill>
              </a:rPr>
              <a:t>subset the selected rows</a:t>
            </a:r>
            <a:endParaRPr kumimoji="0" lang="de-DE" altLang="zh-TW" sz="20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Getting help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8915" name="Rectangle 3"/>
          <p:cNvSpPr>
            <a:spLocks noChangeArrowheads="1"/>
          </p:cNvSpPr>
          <p:nvPr/>
        </p:nvSpPr>
        <p:spPr bwMode="auto">
          <a:xfrm>
            <a:off x="152400" y="914400"/>
            <a:ext cx="8763000" cy="2647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/>
              <a:t>Details about a specific command whose name you know (input arguments, options, algorithm, results):</a:t>
            </a:r>
          </a:p>
          <a:p>
            <a:endParaRPr kumimoji="0" lang="en-US" altLang="en-US"/>
          </a:p>
          <a:p>
            <a:r>
              <a:rPr kumimoji="0" lang="en-US" altLang="en-US"/>
              <a:t>&gt;? t.test</a:t>
            </a:r>
          </a:p>
          <a:p>
            <a:r>
              <a:rPr kumimoji="0" lang="en-US" altLang="en-US"/>
              <a:t>or </a:t>
            </a:r>
          </a:p>
          <a:p>
            <a:r>
              <a:rPr kumimoji="0" lang="en-US" altLang="en-US"/>
              <a:t>&gt;help(t.test)</a:t>
            </a:r>
          </a:p>
          <a:p>
            <a:endParaRPr kumimoji="0" lang="zh-TW" altLang="de-DE"/>
          </a:p>
        </p:txBody>
      </p:sp>
      <p:pic>
        <p:nvPicPr>
          <p:cNvPr id="3891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75" y="1844675"/>
            <a:ext cx="6486525" cy="4619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755650" y="0"/>
            <a:ext cx="7772400" cy="658813"/>
          </a:xfrm>
        </p:spPr>
        <p:txBody>
          <a:bodyPr/>
          <a:lstStyle/>
          <a:p>
            <a:r>
              <a:rPr lang="en-US" altLang="zh-TW" sz="3200"/>
              <a:t>Grouping, loops and conditional execution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850" y="692150"/>
            <a:ext cx="8496300" cy="5832475"/>
          </a:xfrm>
        </p:spPr>
        <p:txBody>
          <a:bodyPr/>
          <a:lstStyle/>
          <a:p>
            <a:pPr marL="174625" indent="-174625"/>
            <a:r>
              <a:rPr lang="en-US" altLang="zh-TW" sz="2400"/>
              <a:t>Grouped expressions</a:t>
            </a:r>
          </a:p>
          <a:p>
            <a:pPr marL="544513" lvl="1" indent="-190500"/>
            <a:r>
              <a:rPr lang="en-US" altLang="zh-TW" sz="2000"/>
              <a:t>R is an expression language in the sense that its only command type is a function or expression which returns a result.</a:t>
            </a:r>
          </a:p>
          <a:p>
            <a:pPr marL="544513" lvl="1" indent="-190500"/>
            <a:r>
              <a:rPr lang="en-US" altLang="zh-TW" sz="2000"/>
              <a:t>Commands may be grouped together in braces, {expr 1, . . ., expr m}, in which case the value of the group is the result of the last expression in the group evaluated.</a:t>
            </a:r>
          </a:p>
          <a:p>
            <a:pPr marL="174625" indent="-174625"/>
            <a:r>
              <a:rPr lang="en-US" altLang="zh-TW" sz="2400"/>
              <a:t>Control statements</a:t>
            </a:r>
          </a:p>
          <a:p>
            <a:pPr marL="544513" lvl="1" indent="-190500"/>
            <a:r>
              <a:rPr lang="en-US" altLang="zh-TW" sz="2000"/>
              <a:t>if statements</a:t>
            </a:r>
          </a:p>
          <a:p>
            <a:pPr marL="544513" lvl="1" indent="-190500"/>
            <a:r>
              <a:rPr lang="en-US" altLang="zh-TW" sz="2000"/>
              <a:t>The language has available a conditional construction of the form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      if (expr 1) expr 2 else expr 3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   where expr 1 must evaluate to a logical value and the result of the entire expression is then evident.</a:t>
            </a:r>
          </a:p>
          <a:p>
            <a:pPr marL="544513" lvl="1" indent="-190500"/>
            <a:r>
              <a:rPr lang="en-US" altLang="zh-TW" sz="2000"/>
              <a:t>a vectorized version of the if/else construct, the ifelse function. This has the form ifelse(condition, a, b)</a:t>
            </a:r>
          </a:p>
          <a:p>
            <a:pPr marL="174625" indent="-174625"/>
            <a:endParaRPr lang="en-US" altLang="zh-TW" sz="2400"/>
          </a:p>
          <a:p>
            <a:pPr marL="174625" indent="-174625"/>
            <a:endParaRPr lang="en-US" altLang="zh-TW" sz="2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755650" y="0"/>
            <a:ext cx="7772400" cy="587375"/>
          </a:xfrm>
        </p:spPr>
        <p:txBody>
          <a:bodyPr/>
          <a:lstStyle/>
          <a:p>
            <a:r>
              <a:rPr lang="en-US" altLang="zh-TW" sz="3200"/>
              <a:t>Repetitive execution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692150"/>
            <a:ext cx="8569325" cy="5832475"/>
          </a:xfrm>
        </p:spPr>
        <p:txBody>
          <a:bodyPr/>
          <a:lstStyle/>
          <a:p>
            <a:pPr marL="174625" indent="-174625">
              <a:lnSpc>
                <a:spcPct val="90000"/>
              </a:lnSpc>
            </a:pPr>
            <a:r>
              <a:rPr lang="en-US" altLang="zh-TW" sz="2400"/>
              <a:t>for loops, repeat and while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zh-TW" sz="2400"/>
              <a:t>for (name in expr 1) expr 2</a:t>
            </a:r>
          </a:p>
          <a:p>
            <a:pPr marL="544513" lvl="1" indent="-190500">
              <a:lnSpc>
                <a:spcPct val="90000"/>
              </a:lnSpc>
              <a:buFontTx/>
              <a:buNone/>
            </a:pPr>
            <a:r>
              <a:rPr lang="en-US" altLang="zh-TW" sz="2400"/>
              <a:t>   where name is the loop variable. expr 1 is a vector expression, (often a sequence like 1:20), and expr 2 is often a grouped expression with its sub-expressions written in terms of the dummy name. expr 2 is repeatedly evaluated as name ranges through the values in the vector result of expr 1.</a:t>
            </a:r>
          </a:p>
          <a:p>
            <a:pPr marL="174625" indent="-174625">
              <a:lnSpc>
                <a:spcPct val="90000"/>
              </a:lnSpc>
            </a:pPr>
            <a:r>
              <a:rPr lang="en-US" altLang="zh-TW" sz="2400"/>
              <a:t>Other looping facilities include the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zh-TW" sz="2400"/>
              <a:t>repeat expr statement and the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zh-TW" sz="2400"/>
              <a:t>while (condition) expr statement.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zh-TW" sz="2400"/>
              <a:t>The break statement can be used to terminate any loop, possibly abnormally. This is the only way to terminate repeat loops.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zh-TW" sz="2400"/>
              <a:t>The next statement can be used to discontinue one particular cycle and skip to the “next”.</a:t>
            </a:r>
          </a:p>
          <a:p>
            <a:pPr marL="174625" indent="-174625">
              <a:lnSpc>
                <a:spcPct val="90000"/>
              </a:lnSpc>
            </a:pPr>
            <a:endParaRPr lang="en-US" altLang="zh-TW"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Branching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3795" name="Rectangle 3"/>
          <p:cNvSpPr>
            <a:spLocks noChangeArrowheads="1"/>
          </p:cNvSpPr>
          <p:nvPr/>
        </p:nvSpPr>
        <p:spPr bwMode="auto">
          <a:xfrm>
            <a:off x="1981200" y="1600200"/>
            <a:ext cx="5562600" cy="308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 sz="2800" b="1"/>
              <a:t>if </a:t>
            </a:r>
            <a:r>
              <a:rPr kumimoji="0" lang="en-US" altLang="en-US" sz="2800"/>
              <a:t>(logical expression) {</a:t>
            </a:r>
          </a:p>
          <a:p>
            <a:r>
              <a:rPr kumimoji="0" lang="en-US" altLang="en-US" sz="2800"/>
              <a:t>  statements</a:t>
            </a:r>
          </a:p>
          <a:p>
            <a:r>
              <a:rPr kumimoji="0" lang="en-US" altLang="en-US" sz="2800"/>
              <a:t>} </a:t>
            </a:r>
            <a:r>
              <a:rPr kumimoji="0" lang="en-US" altLang="en-US" sz="2800" b="1"/>
              <a:t>else</a:t>
            </a:r>
            <a:r>
              <a:rPr kumimoji="0" lang="en-US" altLang="en-US" sz="2800"/>
              <a:t> {</a:t>
            </a:r>
          </a:p>
          <a:p>
            <a:r>
              <a:rPr kumimoji="0" lang="en-US" altLang="en-US" sz="2800"/>
              <a:t>  alternative statements</a:t>
            </a:r>
          </a:p>
          <a:p>
            <a:r>
              <a:rPr kumimoji="0" lang="en-US" altLang="en-US" sz="2800"/>
              <a:t>}</a:t>
            </a:r>
          </a:p>
          <a:p>
            <a:endParaRPr kumimoji="0" lang="en-US" altLang="en-US" sz="2800"/>
          </a:p>
          <a:p>
            <a:r>
              <a:rPr kumimoji="0" lang="en-US" altLang="en-US" sz="2800" b="1">
                <a:solidFill>
                  <a:schemeClr val="accent2"/>
                </a:solidFill>
              </a:rPr>
              <a:t>else</a:t>
            </a:r>
            <a:r>
              <a:rPr kumimoji="0" lang="en-US" altLang="en-US" sz="2800" b="1"/>
              <a:t> branch is optional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Loops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304800" y="838200"/>
            <a:ext cx="8382000" cy="5083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574675" indent="-185738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 marL="9525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/>
              <a:t>When the same or similar tasks need to be performed multiple times; for all elements of a list; for all columns of an array; etc.</a:t>
            </a:r>
            <a:endParaRPr kumimoji="0" lang="en-US" altLang="en-US" sz="2000"/>
          </a:p>
          <a:p>
            <a:pPr lvl="1">
              <a:buFontTx/>
              <a:buChar char="•"/>
            </a:pPr>
            <a:r>
              <a:rPr kumimoji="0" lang="en-US" altLang="en-US" sz="2000"/>
              <a:t>Monte Carlo Simulation</a:t>
            </a:r>
          </a:p>
          <a:p>
            <a:pPr lvl="1">
              <a:buFontTx/>
              <a:buChar char="•"/>
            </a:pPr>
            <a:r>
              <a:rPr kumimoji="0" lang="en-US" altLang="en-US" sz="2000"/>
              <a:t>Cross-Validation (delete one and etc)</a:t>
            </a:r>
          </a:p>
          <a:p>
            <a:pPr lvl="1"/>
            <a:endParaRPr kumimoji="0" lang="en-US" altLang="en-US"/>
          </a:p>
          <a:p>
            <a:r>
              <a:rPr kumimoji="0" lang="en-US" altLang="en-US"/>
              <a:t>for(i in 1:10) {</a:t>
            </a:r>
          </a:p>
          <a:p>
            <a:r>
              <a:rPr kumimoji="0" lang="en-US" altLang="en-US"/>
              <a:t>   print(i*i)</a:t>
            </a:r>
          </a:p>
          <a:p>
            <a:r>
              <a:rPr kumimoji="0" lang="en-US" altLang="en-US"/>
              <a:t>}</a:t>
            </a:r>
          </a:p>
          <a:p>
            <a:endParaRPr kumimoji="0" lang="en-US" altLang="en-US"/>
          </a:p>
          <a:p>
            <a:r>
              <a:rPr kumimoji="0" lang="en-US" altLang="en-US"/>
              <a:t>i=1</a:t>
            </a:r>
          </a:p>
          <a:p>
            <a:r>
              <a:rPr kumimoji="0" lang="en-US" altLang="en-US"/>
              <a:t>while(i&lt;=10) {</a:t>
            </a:r>
          </a:p>
          <a:p>
            <a:r>
              <a:rPr kumimoji="0" lang="en-US" altLang="en-US"/>
              <a:t>   print(i*i)</a:t>
            </a:r>
          </a:p>
          <a:p>
            <a:r>
              <a:rPr kumimoji="0" lang="en-US" altLang="en-US"/>
              <a:t>   i=i+sqrt(i)</a:t>
            </a:r>
          </a:p>
          <a:p>
            <a:r>
              <a:rPr kumimoji="0" lang="en-US" altLang="en-US"/>
              <a:t>}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755650" y="188913"/>
            <a:ext cx="7543800" cy="431800"/>
          </a:xfrm>
        </p:spPr>
        <p:txBody>
          <a:bodyPr/>
          <a:lstStyle/>
          <a:p>
            <a:r>
              <a:rPr lang="en-US" altLang="zh-TW" sz="2800" dirty="0"/>
              <a:t>What is R?</a:t>
            </a:r>
          </a:p>
        </p:txBody>
      </p:sp>
      <p:sp>
        <p:nvSpPr>
          <p:cNvPr id="1638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250825" y="692150"/>
            <a:ext cx="8713788" cy="6165850"/>
          </a:xfrm>
        </p:spPr>
        <p:txBody>
          <a:bodyPr/>
          <a:lstStyle/>
          <a:p>
            <a:pPr marL="92075" indent="-92075"/>
            <a:r>
              <a:rPr lang="en-US" altLang="zh-TW" sz="2400" dirty="0"/>
              <a:t>R is a open-source (free) programming language created for statistical operations but extended for use in other areas</a:t>
            </a:r>
          </a:p>
          <a:p>
            <a:pPr marL="92075" indent="-92075"/>
            <a:r>
              <a:rPr lang="en-US" altLang="zh-TW" sz="2400" dirty="0"/>
              <a:t>Because it’s open source, anyone can contribute new functionality to R in the form of a package</a:t>
            </a:r>
          </a:p>
          <a:p>
            <a:pPr marL="92075" indent="-92075"/>
            <a:r>
              <a:rPr lang="en-US" altLang="zh-TW" sz="2400" dirty="0"/>
              <a:t>Tools that R can be used for are done so via scripting/programming as opposed to a ‘point and click’ method that ArcMap uses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2800">
                <a:solidFill>
                  <a:schemeClr val="accent2"/>
                </a:solidFill>
              </a:rPr>
              <a:t>lapply, sapply, apply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228600" y="838200"/>
            <a:ext cx="8610600" cy="55707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565150" indent="-1778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 dirty="0"/>
              <a:t>When the same or similar tasks need to be performed multiple times for all elements of a list or for all columns of an array. </a:t>
            </a:r>
            <a:endParaRPr kumimoji="0" lang="en-US" altLang="en-US" sz="2000" dirty="0"/>
          </a:p>
          <a:p>
            <a:pPr lvl="1">
              <a:buFontTx/>
              <a:buChar char="•"/>
            </a:pPr>
            <a:r>
              <a:rPr kumimoji="0" lang="en-US" altLang="en-US" sz="2000" dirty="0"/>
              <a:t>May be easier and faster than “for” loops</a:t>
            </a:r>
          </a:p>
          <a:p>
            <a:pPr>
              <a:buFontTx/>
              <a:buChar char="•"/>
            </a:pPr>
            <a:r>
              <a:rPr kumimoji="0" lang="en-US" altLang="en-US" dirty="0" err="1"/>
              <a:t>lapply</a:t>
            </a:r>
            <a:r>
              <a:rPr kumimoji="0" lang="en-US" altLang="en-US" dirty="0"/>
              <a:t>(li, </a:t>
            </a:r>
            <a:r>
              <a:rPr kumimoji="0" lang="en-US" altLang="en-US" i="1" dirty="0"/>
              <a:t>function</a:t>
            </a:r>
            <a:r>
              <a:rPr kumimoji="0" lang="en-US" altLang="en-US" dirty="0"/>
              <a:t> )</a:t>
            </a:r>
          </a:p>
          <a:p>
            <a:pPr lvl="1">
              <a:buFontTx/>
              <a:buChar char="•"/>
            </a:pPr>
            <a:r>
              <a:rPr kumimoji="0" lang="en-US" altLang="en-US" dirty="0"/>
              <a:t>To each element of the list li, the function </a:t>
            </a:r>
            <a:r>
              <a:rPr kumimoji="0" lang="en-US" altLang="en-US" i="1" dirty="0"/>
              <a:t>function</a:t>
            </a:r>
            <a:r>
              <a:rPr kumimoji="0" lang="en-US" altLang="en-US" dirty="0"/>
              <a:t> is applied. </a:t>
            </a:r>
          </a:p>
          <a:p>
            <a:pPr lvl="1">
              <a:buFontTx/>
              <a:buChar char="•"/>
            </a:pPr>
            <a:r>
              <a:rPr kumimoji="0" lang="en-US" altLang="en-US" dirty="0"/>
              <a:t>The result is a list whose elements are the individual </a:t>
            </a:r>
            <a:r>
              <a:rPr kumimoji="0" lang="en-US" altLang="en-US" i="1" dirty="0"/>
              <a:t>function</a:t>
            </a:r>
            <a:r>
              <a:rPr kumimoji="0" lang="en-US" altLang="en-US" dirty="0"/>
              <a:t> results.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li = list("</a:t>
            </a:r>
            <a:r>
              <a:rPr kumimoji="0" lang="en-US" altLang="en-US" dirty="0" err="1"/>
              <a:t>klaus</a:t>
            </a:r>
            <a:r>
              <a:rPr kumimoji="0" lang="en-US" altLang="en-US" dirty="0"/>
              <a:t>","martin","</a:t>
            </a:r>
            <a:r>
              <a:rPr kumimoji="0" lang="en-US" altLang="en-US" dirty="0" err="1"/>
              <a:t>georg</a:t>
            </a:r>
            <a:r>
              <a:rPr kumimoji="0" lang="en-US" altLang="en-US" dirty="0"/>
              <a:t>")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</a:t>
            </a:r>
            <a:r>
              <a:rPr kumimoji="0" lang="en-US" altLang="en-US" dirty="0" err="1"/>
              <a:t>lapply</a:t>
            </a:r>
            <a:r>
              <a:rPr kumimoji="0" lang="en-US" altLang="en-US" dirty="0"/>
              <a:t>(li, </a:t>
            </a:r>
            <a:r>
              <a:rPr kumimoji="0" lang="en-US" altLang="en-US" dirty="0" err="1"/>
              <a:t>toupper</a:t>
            </a:r>
            <a:r>
              <a:rPr kumimoji="0" lang="en-US" altLang="en-US" dirty="0"/>
              <a:t>) # </a:t>
            </a:r>
            <a:r>
              <a:rPr kumimoji="0" lang="en-US" altLang="en-US" dirty="0" err="1"/>
              <a:t>toupper</a:t>
            </a:r>
            <a:r>
              <a:rPr kumimoji="0" lang="en-US" altLang="en-US" dirty="0"/>
              <a:t> is a function that capitalizes text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[[1]]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[1] "KLAUS"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[[2]]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[1] "MARTIN"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[[3]]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 dirty="0"/>
              <a:t>&gt; [1] "GEORG"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lapply, sapply, apply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6867" name="Rectangle 3"/>
          <p:cNvSpPr>
            <a:spLocks noChangeArrowheads="1"/>
          </p:cNvSpPr>
          <p:nvPr/>
        </p:nvSpPr>
        <p:spPr bwMode="auto">
          <a:xfrm>
            <a:off x="228600" y="838200"/>
            <a:ext cx="8610600" cy="556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/>
              <a:t>sapply( li, fct )</a:t>
            </a:r>
          </a:p>
          <a:p>
            <a:r>
              <a:rPr kumimoji="0" lang="en-US" altLang="en-US"/>
              <a:t>Like apply, but tries to simplify the result, by converting it into a vector or array of appropriate size</a:t>
            </a:r>
          </a:p>
          <a:p>
            <a:endParaRPr kumimoji="0" lang="en-US" altLang="en-US"/>
          </a:p>
          <a:p>
            <a:r>
              <a:rPr kumimoji="0" lang="en-US" altLang="en-US"/>
              <a:t>&gt; li = list("klaus","martin","georg")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sapply(li, toupper)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[1] "KLAUS"  "MARTIN" "GEORG" </a:t>
            </a:r>
          </a:p>
          <a:p>
            <a:pPr>
              <a:buFont typeface="Wingdings" panose="05000000000000000000" pitchFamily="2" charset="2"/>
              <a:buNone/>
            </a:pPr>
            <a:endParaRPr kumimoji="0" lang="en-US" altLang="en-US"/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fct = function(x) { return(c(x, x*x, x*x*x)) }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sapply(1:5, fct)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     [,1] [,2] [,3] [,4] [,5]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[1,]    1    2    3    4    5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[2,]    1    4    9   16   25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[3,]    1    8   27   64  125</a:t>
            </a:r>
          </a:p>
          <a:p>
            <a:pPr>
              <a:buFont typeface="Wingdings" panose="05000000000000000000" pitchFamily="2" charset="2"/>
              <a:buNone/>
            </a:pPr>
            <a:endParaRPr kumimoji="0" lang="en-US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apply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37891" name="Rectangle 3"/>
          <p:cNvSpPr>
            <a:spLocks noChangeArrowheads="1"/>
          </p:cNvSpPr>
          <p:nvPr/>
        </p:nvSpPr>
        <p:spPr bwMode="auto">
          <a:xfrm>
            <a:off x="381000" y="914400"/>
            <a:ext cx="8305800" cy="556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/>
              <a:t>apply( arr, margin, fct )</a:t>
            </a:r>
          </a:p>
          <a:p>
            <a:r>
              <a:rPr kumimoji="0" lang="en-US" altLang="en-US"/>
              <a:t>Apply the function fct along some dimensions of the array arr, according to margin, and return a vector or array of the appropriate size.</a:t>
            </a:r>
          </a:p>
          <a:p>
            <a:r>
              <a:rPr kumimoji="0" lang="en-US" altLang="en-US"/>
              <a:t>&gt; x</a:t>
            </a:r>
          </a:p>
          <a:p>
            <a:r>
              <a:rPr kumimoji="0" lang="en-US" altLang="en-US"/>
              <a:t>     [,1] [,2] [,3]</a:t>
            </a:r>
          </a:p>
          <a:p>
            <a:r>
              <a:rPr kumimoji="0" lang="en-US" altLang="en-US"/>
              <a:t>[1,]    5    7    0</a:t>
            </a:r>
          </a:p>
          <a:p>
            <a:r>
              <a:rPr kumimoji="0" lang="en-US" altLang="en-US"/>
              <a:t>[2,]    7    9    8</a:t>
            </a:r>
          </a:p>
          <a:p>
            <a:r>
              <a:rPr kumimoji="0" lang="en-US" altLang="en-US"/>
              <a:t>[3,]    4    6    7</a:t>
            </a:r>
          </a:p>
          <a:p>
            <a:r>
              <a:rPr kumimoji="0" lang="en-US" altLang="en-US"/>
              <a:t>[4,]    6    3    5</a:t>
            </a:r>
          </a:p>
          <a:p>
            <a:r>
              <a:rPr kumimoji="0" lang="en-US" altLang="en-US"/>
              <a:t>&gt; apply(x, 1, sum)</a:t>
            </a:r>
          </a:p>
          <a:p>
            <a:r>
              <a:rPr kumimoji="0" lang="en-US" altLang="en-US"/>
              <a:t>[1] 12 24 17 14</a:t>
            </a:r>
          </a:p>
          <a:p>
            <a:r>
              <a:rPr kumimoji="0" lang="en-US" altLang="en-US"/>
              <a:t>&gt; apply(x, 2, sum)</a:t>
            </a:r>
          </a:p>
          <a:p>
            <a:r>
              <a:rPr kumimoji="0" lang="en-US" altLang="en-US"/>
              <a:t>[1] 22 25 20 </a:t>
            </a:r>
          </a:p>
          <a:p>
            <a:endParaRPr kumimoji="0" lang="en-US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functions and operators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56323" name="Rectangle 3"/>
          <p:cNvSpPr>
            <a:spLocks noChangeArrowheads="1"/>
          </p:cNvSpPr>
          <p:nvPr/>
        </p:nvSpPr>
        <p:spPr bwMode="auto">
          <a:xfrm>
            <a:off x="457200" y="914400"/>
            <a:ext cx="8229600" cy="4838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/>
              <a:t>Functions do things with data</a:t>
            </a:r>
          </a:p>
          <a:p>
            <a:r>
              <a:rPr kumimoji="0" lang="en-US" altLang="en-US"/>
              <a:t>“Input”: function arguments (0,1,2,…)</a:t>
            </a:r>
          </a:p>
          <a:p>
            <a:r>
              <a:rPr kumimoji="0" lang="en-US" altLang="en-US"/>
              <a:t>“Output”: function result (exactly one)</a:t>
            </a:r>
          </a:p>
          <a:p>
            <a:endParaRPr kumimoji="0" lang="en-US" altLang="en-US"/>
          </a:p>
          <a:p>
            <a:r>
              <a:rPr kumimoji="0" lang="en-US" altLang="en-US"/>
              <a:t>Example:</a:t>
            </a:r>
          </a:p>
          <a:p>
            <a:r>
              <a:rPr kumimoji="0" lang="en-US" altLang="en-US"/>
              <a:t>add = function(a,b) </a:t>
            </a:r>
          </a:p>
          <a:p>
            <a:r>
              <a:rPr kumimoji="0" lang="en-US" altLang="en-US"/>
              <a:t>{ result = a+b</a:t>
            </a:r>
          </a:p>
          <a:p>
            <a:r>
              <a:rPr kumimoji="0" lang="en-US" altLang="en-US"/>
              <a:t>  return(result) }</a:t>
            </a:r>
          </a:p>
          <a:p>
            <a:endParaRPr kumimoji="0" lang="en-US" altLang="en-US"/>
          </a:p>
          <a:p>
            <a:r>
              <a:rPr kumimoji="0" lang="en-US" altLang="en-US">
                <a:solidFill>
                  <a:schemeClr val="accent2"/>
                </a:solidFill>
              </a:rPr>
              <a:t>Operators:</a:t>
            </a:r>
          </a:p>
          <a:p>
            <a:r>
              <a:rPr kumimoji="0" lang="en-US" altLang="en-US"/>
              <a:t>Short-cut writing for frequently used functions of one or two arguments. </a:t>
            </a:r>
          </a:p>
          <a:p>
            <a:r>
              <a:rPr kumimoji="0" lang="en-US" altLang="en-US"/>
              <a:t>Examples: + - * / ! &amp; | %%</a:t>
            </a:r>
            <a:endParaRPr kumimoji="0" lang="de-DE" altLang="zh-TW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functions and operators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57347" name="Rectangle 3"/>
          <p:cNvSpPr>
            <a:spLocks noChangeArrowheads="1"/>
          </p:cNvSpPr>
          <p:nvPr/>
        </p:nvSpPr>
        <p:spPr bwMode="auto">
          <a:xfrm>
            <a:off x="457200" y="914400"/>
            <a:ext cx="8382000" cy="4473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79400" indent="-2794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668338" indent="-198438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/>
              <a:t>Functions do things with data</a:t>
            </a:r>
          </a:p>
          <a:p>
            <a:pPr lvl="1">
              <a:buFontTx/>
              <a:buChar char="•"/>
            </a:pPr>
            <a:r>
              <a:rPr kumimoji="0" lang="en-US" altLang="en-US"/>
              <a:t>“Input”: function arguments (0,1,2,…)</a:t>
            </a:r>
          </a:p>
          <a:p>
            <a:pPr lvl="1">
              <a:buFontTx/>
              <a:buChar char="•"/>
            </a:pPr>
            <a:r>
              <a:rPr kumimoji="0" lang="en-US" altLang="en-US"/>
              <a:t>“Output”: function result (exactly one)</a:t>
            </a:r>
          </a:p>
          <a:p>
            <a:r>
              <a:rPr kumimoji="0" lang="en-US" altLang="en-US">
                <a:solidFill>
                  <a:srgbClr val="FF3300"/>
                </a:solidFill>
              </a:rPr>
              <a:t>Exceptions to the rule:</a:t>
            </a:r>
          </a:p>
          <a:p>
            <a:pPr>
              <a:buFontTx/>
              <a:buChar char="•"/>
            </a:pPr>
            <a:r>
              <a:rPr kumimoji="0" lang="en-US" altLang="en-US"/>
              <a:t>Functions may also use data that sits around in other places, not just in their argument list: </a:t>
            </a:r>
            <a:r>
              <a:rPr kumimoji="0" lang="en-US" altLang="en-US">
                <a:solidFill>
                  <a:schemeClr val="accent2"/>
                </a:solidFill>
              </a:rPr>
              <a:t>“scoping rules”</a:t>
            </a:r>
            <a:r>
              <a:rPr kumimoji="0" lang="en-US" altLang="en-US" baseline="30000"/>
              <a:t>*</a:t>
            </a:r>
            <a:endParaRPr kumimoji="0" lang="en-US" altLang="en-US"/>
          </a:p>
          <a:p>
            <a:pPr>
              <a:buFontTx/>
              <a:buChar char="•"/>
            </a:pPr>
            <a:r>
              <a:rPr kumimoji="0" lang="en-US" altLang="en-US"/>
              <a:t>Functions may also do other things than returning a result. E.g., plot something on the screen: </a:t>
            </a:r>
            <a:r>
              <a:rPr kumimoji="0" lang="en-US" altLang="en-US">
                <a:solidFill>
                  <a:schemeClr val="accent2"/>
                </a:solidFill>
              </a:rPr>
              <a:t>“side effects”</a:t>
            </a:r>
          </a:p>
          <a:p>
            <a:endParaRPr kumimoji="0" lang="en-US" altLang="en-US">
              <a:solidFill>
                <a:schemeClr val="accent2"/>
              </a:solidFill>
            </a:endParaRPr>
          </a:p>
          <a:p>
            <a:r>
              <a:rPr kumimoji="0" lang="en-US" altLang="en-US"/>
              <a:t>* Lexical scope and Statistical Computing. </a:t>
            </a:r>
          </a:p>
          <a:p>
            <a:r>
              <a:rPr kumimoji="0" lang="en-US" altLang="en-US"/>
              <a:t>    R. Gentleman, R. Ihaka, </a:t>
            </a:r>
            <a:r>
              <a:rPr kumimoji="0" lang="en-US" altLang="en-US" i="1"/>
              <a:t>Journal of Computational and Graphical Statistics</a:t>
            </a:r>
            <a:r>
              <a:rPr kumimoji="0" lang="en-US" altLang="en-US"/>
              <a:t>, 9(3), p. 491-508 (2000).</a:t>
            </a:r>
            <a:endParaRPr kumimoji="0" lang="de-DE" altLang="zh-TW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684213" y="260350"/>
            <a:ext cx="7772400" cy="587375"/>
          </a:xfrm>
        </p:spPr>
        <p:txBody>
          <a:bodyPr/>
          <a:lstStyle/>
          <a:p>
            <a:r>
              <a:rPr lang="en-US" altLang="zh-TW" sz="3200"/>
              <a:t>Reading data from files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908050"/>
            <a:ext cx="8642350" cy="5616575"/>
          </a:xfrm>
        </p:spPr>
        <p:txBody>
          <a:bodyPr/>
          <a:lstStyle/>
          <a:p>
            <a:pPr marL="174625" indent="-174625"/>
            <a:r>
              <a:rPr lang="en-US" altLang="zh-TW" sz="2400"/>
              <a:t>The read.table() function</a:t>
            </a:r>
          </a:p>
          <a:p>
            <a:pPr marL="544513" lvl="1" indent="-190500"/>
            <a:r>
              <a:rPr lang="en-US" altLang="zh-TW" sz="2000"/>
              <a:t>To read an entire data frame directly, the external file will normally have a special form.</a:t>
            </a:r>
          </a:p>
          <a:p>
            <a:pPr marL="544513" lvl="1" indent="-190500"/>
            <a:r>
              <a:rPr lang="en-US" altLang="zh-TW" sz="2000"/>
              <a:t>The first line of the file should have a name for each variable in the data frame.</a:t>
            </a:r>
          </a:p>
          <a:p>
            <a:pPr marL="544513" lvl="1" indent="-190500"/>
            <a:r>
              <a:rPr lang="en-US" altLang="zh-TW" sz="2000"/>
              <a:t>Each additional line of the file has its first item a row label and the values for each variable.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     Price    Floor     Area    Rooms     Age      Cent.heat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01  52.00  111.0     830          5           6.2            no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02  54.75  128.0     710          5           7.5            no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03  57.50  101.0   1000          5           4.2            no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04  57.50  131.0     690          6           8.8            no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05  59.75    93.0     900          5           1.9           yes</a:t>
            </a:r>
          </a:p>
          <a:p>
            <a:pPr marL="544513" lvl="1" indent="-190500">
              <a:buFontTx/>
              <a:buNone/>
            </a:pPr>
            <a:r>
              <a:rPr lang="en-US" altLang="zh-TW" sz="2000"/>
              <a:t>... </a:t>
            </a:r>
          </a:p>
          <a:p>
            <a:pPr marL="174625" indent="-174625"/>
            <a:r>
              <a:rPr lang="en-US" altLang="zh-TW" sz="2400"/>
              <a:t>numeric variables and nonnumeric variables (factors)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684213" y="260350"/>
            <a:ext cx="7772400" cy="587375"/>
          </a:xfrm>
        </p:spPr>
        <p:txBody>
          <a:bodyPr/>
          <a:lstStyle/>
          <a:p>
            <a:r>
              <a:rPr lang="en-US" altLang="zh-TW" sz="3200"/>
              <a:t>Reading data from files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908050"/>
            <a:ext cx="8642350" cy="5616575"/>
          </a:xfrm>
        </p:spPr>
        <p:txBody>
          <a:bodyPr/>
          <a:lstStyle/>
          <a:p>
            <a:pPr marL="174625" indent="-174625">
              <a:lnSpc>
                <a:spcPct val="90000"/>
              </a:lnSpc>
            </a:pPr>
            <a:r>
              <a:rPr lang="en-US" altLang="zh-TW" sz="2400"/>
              <a:t>HousePrice &lt;- read.table("houses.data", header=TRUE)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2000"/>
              <a:t>  </a:t>
            </a:r>
            <a:r>
              <a:rPr lang="en-US" altLang="zh-TW" sz="1800"/>
              <a:t>Price    Floor     Area    Rooms     Age      Cent.heat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1800"/>
              <a:t>  52.00   111.0      830          5           6.2            no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1800"/>
              <a:t>  54.75   128.0      710          5           7.5            no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1800"/>
              <a:t>  57.50   101.0    1000          5           4.2            no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1800"/>
              <a:t>  57.50   131.0      690          6           8.8            no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zh-TW" sz="1800"/>
              <a:t>  59.75     93.0      900          5           1.9           yes</a:t>
            </a:r>
          </a:p>
          <a:p>
            <a:pPr marL="544513" lvl="1" indent="-190500">
              <a:lnSpc>
                <a:spcPct val="90000"/>
              </a:lnSpc>
              <a:buFontTx/>
              <a:buNone/>
            </a:pPr>
            <a:r>
              <a:rPr lang="en-US" altLang="zh-TW" sz="1800"/>
              <a:t>... </a:t>
            </a:r>
            <a:endParaRPr lang="en-US" altLang="zh-TW" sz="2400"/>
          </a:p>
          <a:p>
            <a:pPr marL="174625" indent="-174625">
              <a:lnSpc>
                <a:spcPct val="90000"/>
              </a:lnSpc>
            </a:pPr>
            <a:r>
              <a:rPr lang="en-US" altLang="en-US" sz="2400"/>
              <a:t>The data file is named ‘input.dat’.</a:t>
            </a:r>
            <a:endParaRPr lang="en-US" altLang="en-US" sz="2000"/>
          </a:p>
          <a:p>
            <a:pPr marL="544513" lvl="1" indent="-190500">
              <a:lnSpc>
                <a:spcPct val="90000"/>
              </a:lnSpc>
            </a:pPr>
            <a:r>
              <a:rPr lang="en-US" altLang="en-US" sz="1800"/>
              <a:t>Suppose the data vectors are of equal length and are to be read in in parallel. 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en-US" sz="1800"/>
              <a:t>Suppose that there are three vectors, the first of mode character and the remaining two of mode numeric.</a:t>
            </a:r>
            <a:endParaRPr lang="en-US" altLang="en-US" sz="2400"/>
          </a:p>
          <a:p>
            <a:pPr marL="174625" indent="-174625">
              <a:lnSpc>
                <a:spcPct val="90000"/>
              </a:lnSpc>
            </a:pPr>
            <a:r>
              <a:rPr lang="en-US" altLang="en-US" sz="2400"/>
              <a:t>The scan() function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en-US" sz="2000"/>
              <a:t>inp&lt;- scan("input.dat", list("",0,0)) 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en-US" sz="2000"/>
              <a:t>To separate the data items into three separate vectors, use assignments like</a:t>
            </a:r>
          </a:p>
          <a:p>
            <a:pPr marL="174625" indent="-174625">
              <a:lnSpc>
                <a:spcPct val="90000"/>
              </a:lnSpc>
              <a:buFontTx/>
              <a:buNone/>
            </a:pPr>
            <a:r>
              <a:rPr lang="en-US" altLang="en-US" sz="2000"/>
              <a:t>         label &lt;- inp[[1]]; x &lt;- inp[[2]]; y &lt;- inp[[3]]</a:t>
            </a:r>
          </a:p>
          <a:p>
            <a:pPr marL="544513" lvl="1" indent="-190500">
              <a:lnSpc>
                <a:spcPct val="90000"/>
              </a:lnSpc>
            </a:pPr>
            <a:r>
              <a:rPr lang="en-US" altLang="en-US" sz="2000"/>
              <a:t>inp &lt;- scan("input.dat", list(id="", x=0, y=0)); </a:t>
            </a:r>
            <a:r>
              <a:rPr lang="en-US" altLang="en-US" sz="1800"/>
              <a:t> inp$id; inp$x; inp$y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Storing data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40963" name="Rectangle 3"/>
          <p:cNvSpPr>
            <a:spLocks noChangeArrowheads="1"/>
          </p:cNvSpPr>
          <p:nvPr/>
        </p:nvSpPr>
        <p:spPr bwMode="auto">
          <a:xfrm>
            <a:off x="609600" y="1143000"/>
            <a:ext cx="8153400" cy="301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79400" indent="-2794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4699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en-US"/>
              <a:t>Every R object can be stored into and restored from a file with the commands “save” and “load”.</a:t>
            </a:r>
          </a:p>
          <a:p>
            <a:pPr>
              <a:buFontTx/>
              <a:buChar char="•"/>
            </a:pPr>
            <a:r>
              <a:rPr kumimoji="0" lang="en-US" altLang="en-US"/>
              <a:t>This uses the XDR (external data representation) standard of Sun Microsystems and others, and is portable between MS-Windows, Unix, Mac.</a:t>
            </a:r>
          </a:p>
          <a:p>
            <a:endParaRPr kumimoji="0" lang="en-US" altLang="en-US"/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save(x, file=“x.Rdata”)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load(“x.Rdata”)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en-US" sz="3200">
                <a:solidFill>
                  <a:schemeClr val="accent2"/>
                </a:solidFill>
              </a:rPr>
              <a:t>Importing and exporting data</a:t>
            </a:r>
            <a:endParaRPr lang="de-DE" altLang="zh-TW" sz="3200">
              <a:solidFill>
                <a:schemeClr val="accent2"/>
              </a:solidFill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228600" y="1219200"/>
            <a:ext cx="8458200" cy="374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en-US"/>
              <a:t>There are many ways to get data into R and out of R. </a:t>
            </a:r>
          </a:p>
          <a:p>
            <a:endParaRPr kumimoji="0" lang="en-US" altLang="en-US"/>
          </a:p>
          <a:p>
            <a:r>
              <a:rPr kumimoji="0" lang="en-US" altLang="en-US"/>
              <a:t>Most programs (e.g. Excel), as well as humans, know how to deal with rectangular tables in the form of tab-delimited text files.</a:t>
            </a:r>
          </a:p>
          <a:p>
            <a:endParaRPr kumimoji="0" lang="en-US" altLang="en-US"/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x = read.delim(“filename.txt”)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also: read.table, read.csv</a:t>
            </a:r>
          </a:p>
          <a:p>
            <a:pPr>
              <a:buFont typeface="Wingdings" panose="05000000000000000000" pitchFamily="2" charset="2"/>
              <a:buNone/>
            </a:pPr>
            <a:endParaRPr kumimoji="0" lang="en-US" altLang="en-US"/>
          </a:p>
          <a:p>
            <a:pPr>
              <a:buFont typeface="Wingdings" panose="05000000000000000000" pitchFamily="2" charset="2"/>
              <a:buNone/>
            </a:pPr>
            <a:r>
              <a:rPr kumimoji="0" lang="en-US" altLang="en-US"/>
              <a:t>&gt; write.table(x, file=“x.txt”, sep=“\t”)</a:t>
            </a:r>
          </a:p>
          <a:p>
            <a:pPr>
              <a:buFont typeface="Wingdings" panose="05000000000000000000" pitchFamily="2" charset="2"/>
              <a:buChar char="Ø"/>
            </a:pPr>
            <a:endParaRPr kumimoji="0" lang="en-US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7772400" cy="609600"/>
          </a:xfrm>
        </p:spPr>
        <p:txBody>
          <a:bodyPr/>
          <a:lstStyle/>
          <a:p>
            <a:r>
              <a:rPr lang="en-US" altLang="zh-TW" sz="3200" dirty="0">
                <a:solidFill>
                  <a:schemeClr val="accent2"/>
                </a:solidFill>
              </a:rPr>
              <a:t>What does R do?</a:t>
            </a:r>
            <a:endParaRPr lang="de-DE" altLang="zh-TW" sz="3200" dirty="0">
              <a:solidFill>
                <a:schemeClr val="accent2"/>
              </a:solidFill>
            </a:endParaRPr>
          </a:p>
        </p:txBody>
      </p:sp>
      <p:sp>
        <p:nvSpPr>
          <p:cNvPr id="27651" name="Text Box 3"/>
          <p:cNvSpPr txBox="1">
            <a:spLocks noChangeArrowheads="1"/>
          </p:cNvSpPr>
          <p:nvPr/>
        </p:nvSpPr>
        <p:spPr bwMode="auto">
          <a:xfrm>
            <a:off x="533400" y="914400"/>
            <a:ext cx="835908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1pPr>
            <a:lvl2pPr marL="4699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itchFamily="18" charset="-120"/>
              </a:defRPr>
            </a:lvl9pPr>
          </a:lstStyle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Data handling and storage: numeric, textual</a:t>
            </a:r>
          </a:p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Matrix algebra</a:t>
            </a:r>
          </a:p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Spatial data reading, manipulating, writing, </a:t>
            </a:r>
            <a:r>
              <a:rPr kumimoji="0" lang="en-US" altLang="en-US" dirty="0" err="1"/>
              <a:t>reprojecting</a:t>
            </a:r>
            <a:r>
              <a:rPr kumimoji="0" lang="en-US" altLang="en-US" dirty="0"/>
              <a:t>, etc.</a:t>
            </a:r>
          </a:p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High-level data analytic and statistical functions</a:t>
            </a:r>
          </a:p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Plotting, graphics, movies</a:t>
            </a:r>
          </a:p>
          <a:p>
            <a:pPr>
              <a:spcBef>
                <a:spcPct val="30000"/>
              </a:spcBef>
              <a:buClr>
                <a:srgbClr val="FF3300"/>
              </a:buClr>
              <a:buFontTx/>
              <a:buChar char="o"/>
            </a:pPr>
            <a:r>
              <a:rPr kumimoji="0" lang="en-US" altLang="en-US" dirty="0"/>
              <a:t>Everything Microsoft Excel does except faster &amp; better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04E57-FF70-CF4A-AE1F-33EFC010D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vs. </a:t>
            </a:r>
            <a:r>
              <a:rPr lang="en-US" dirty="0" err="1"/>
              <a:t>RStudio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A8989-651B-1D49-BCF1-BA120F5EE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 is the interpreted computer programming language we’ll be using in this section of the course</a:t>
            </a:r>
          </a:p>
          <a:p>
            <a:r>
              <a:rPr lang="en-US" sz="2400" dirty="0" err="1"/>
              <a:t>Rstudio</a:t>
            </a:r>
            <a:r>
              <a:rPr lang="en-US" sz="2400" dirty="0"/>
              <a:t> is the IDE (integrated development environment)</a:t>
            </a:r>
          </a:p>
          <a:p>
            <a:r>
              <a:rPr lang="en-US" sz="2400" dirty="0"/>
              <a:t>It’s just a fancy ‘app’ that is built on the R programming language and provides layouts that make programming more visual &amp; intuitive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55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4213" y="260350"/>
            <a:ext cx="7848600" cy="654050"/>
          </a:xfrm>
        </p:spPr>
        <p:txBody>
          <a:bodyPr/>
          <a:lstStyle/>
          <a:p>
            <a:r>
              <a:rPr lang="en-US" altLang="zh-TW" sz="3200" dirty="0" err="1"/>
              <a:t>Rstudio</a:t>
            </a:r>
            <a:endParaRPr lang="en-US" altLang="zh-TW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8397DD-1D61-EE46-A265-862B855C4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3" y="1268760"/>
            <a:ext cx="7341073" cy="45816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B67D2A1-4C2E-4B44-A8DE-E2712A00EDAB}"/>
              </a:ext>
            </a:extLst>
          </p:cNvPr>
          <p:cNvSpPr/>
          <p:nvPr/>
        </p:nvSpPr>
        <p:spPr>
          <a:xfrm>
            <a:off x="1835696" y="2060848"/>
            <a:ext cx="19928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Script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757BE7-D9E1-6540-87A2-C5A0DC0E3E2F}"/>
              </a:ext>
            </a:extLst>
          </p:cNvPr>
          <p:cNvSpPr/>
          <p:nvPr/>
        </p:nvSpPr>
        <p:spPr>
          <a:xfrm>
            <a:off x="2267744" y="4797152"/>
            <a:ext cx="25314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Console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3B0788-BB27-5143-BA95-FEADEAE06340}"/>
              </a:ext>
            </a:extLst>
          </p:cNvPr>
          <p:cNvSpPr/>
          <p:nvPr/>
        </p:nvSpPr>
        <p:spPr>
          <a:xfrm>
            <a:off x="5436096" y="2095638"/>
            <a:ext cx="360611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Variable Environment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5E828A-4413-AB42-8F0C-E1B797457E22}"/>
              </a:ext>
            </a:extLst>
          </p:cNvPr>
          <p:cNvSpPr/>
          <p:nvPr/>
        </p:nvSpPr>
        <p:spPr>
          <a:xfrm>
            <a:off x="5569164" y="4814664"/>
            <a:ext cx="245612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Files, Plots, </a:t>
            </a:r>
            <a:r>
              <a:rPr lang="en-US" sz="28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etc</a:t>
            </a:r>
            <a:endParaRPr lang="en-U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92CD-66C0-FA46-8F03-5708A0D02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89FE8-C49F-C745-B85A-40170D686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R script is basically the rough draft of your Microsoft Word Document.</a:t>
            </a:r>
          </a:p>
          <a:p>
            <a:r>
              <a:rPr lang="en-US" dirty="0"/>
              <a:t>It’s your canvas that you’re constantly adding to, editing, tweaking, or removing. </a:t>
            </a:r>
          </a:p>
          <a:p>
            <a:r>
              <a:rPr lang="en-US" dirty="0"/>
              <a:t>Always save a script as ‘</a:t>
            </a:r>
            <a:r>
              <a:rPr lang="en-US" dirty="0" err="1"/>
              <a:t>script</a:t>
            </a:r>
            <a:r>
              <a:rPr lang="en-US" b="1" dirty="0" err="1"/>
              <a:t>.R</a:t>
            </a:r>
            <a:r>
              <a:rPr lang="en-US" dirty="0"/>
              <a:t>’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337F8B-90D5-A147-A69E-14ECF2AF2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16048"/>
            <a:ext cx="2437591" cy="146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376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7D166-B06D-2140-9471-C54387438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18883-A89C-A74C-835F-CC0DB198D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where you test what you’re writing to see if it works or not</a:t>
            </a:r>
          </a:p>
          <a:p>
            <a:r>
              <a:rPr lang="en-US" dirty="0"/>
              <a:t>Easiest way to test a line of code out in console is to move cursor to that line and select ‘Run Line’ or simply ‘</a:t>
            </a:r>
            <a:r>
              <a:rPr lang="en-US" dirty="0" err="1"/>
              <a:t>cmd</a:t>
            </a:r>
            <a:r>
              <a:rPr lang="en-US" dirty="0"/>
              <a:t> + Enter’ for mac or ‘Control + Enter’ for Windows/Linux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A72CA6-C7F7-0A44-B5B3-A312C6118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736358"/>
            <a:ext cx="2727198" cy="103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690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7E9D2-0F9F-4C44-86A6-5FC0BBA25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49E02-8705-E24A-988E-1044CF961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Whenever you declare an object (x=10), load a dataset (datafile = </a:t>
            </a:r>
            <a:r>
              <a:rPr lang="en-US" dirty="0" err="1"/>
              <a:t>data.csv</a:t>
            </a:r>
            <a:r>
              <a:rPr lang="en-US" dirty="0"/>
              <a:t>) it will appear here to show you it exists and give you an idea of shape &amp; size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09D9C6-E820-B34B-A91F-D2E3B91D2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296" y="354523"/>
            <a:ext cx="1711024" cy="119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167783"/>
      </p:ext>
    </p:extLst>
  </p:cSld>
  <p:clrMapOvr>
    <a:masterClrMapping/>
  </p:clrMapOvr>
</p:sld>
</file>

<file path=ppt/theme/theme1.xml><?xml version="1.0" encoding="utf-8"?>
<a:theme xmlns:a="http://schemas.openxmlformats.org/drawingml/2006/main" name="預設簡報設計">
  <a:themeElements>
    <a:clrScheme name="預設簡報設計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預設簡報設計">
      <a:majorFont>
        <a:latin typeface="Times New Roman"/>
        <a:ea typeface="新細明體"/>
        <a:cs typeface=""/>
      </a:majorFont>
      <a:minorFont>
        <a:latin typeface="Times New Roman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新細明體" pitchFamily="18" charset="-120"/>
          </a:defRPr>
        </a:defPPr>
      </a:lstStyle>
    </a:lnDef>
  </a:objectDefaults>
  <a:extraClrSchemeLst>
    <a:extraClrScheme>
      <a:clrScheme name="預設簡報設計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9478</TotalTime>
  <Words>2906</Words>
  <Application>Microsoft Macintosh PowerPoint</Application>
  <PresentationFormat>On-screen Show (4:3)</PresentationFormat>
  <Paragraphs>325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新細明體</vt:lpstr>
      <vt:lpstr>Arial</vt:lpstr>
      <vt:lpstr>Comic Sans MS</vt:lpstr>
      <vt:lpstr>Times New Roman</vt:lpstr>
      <vt:lpstr>Wingdings</vt:lpstr>
      <vt:lpstr>預設簡報設計</vt:lpstr>
      <vt:lpstr>Environmental Computing with R</vt:lpstr>
      <vt:lpstr>Welcome!</vt:lpstr>
      <vt:lpstr>What is R?</vt:lpstr>
      <vt:lpstr>What does R do?</vt:lpstr>
      <vt:lpstr>R vs. RStudio</vt:lpstr>
      <vt:lpstr>Rstudio</vt:lpstr>
      <vt:lpstr>Script</vt:lpstr>
      <vt:lpstr>Console</vt:lpstr>
      <vt:lpstr>Variable Environment</vt:lpstr>
      <vt:lpstr>Files, Plots, etc. </vt:lpstr>
      <vt:lpstr>What’s a package?</vt:lpstr>
      <vt:lpstr>What if I don’t have a package?</vt:lpstr>
      <vt:lpstr>Other things to note…</vt:lpstr>
      <vt:lpstr>Other things to note…</vt:lpstr>
      <vt:lpstr>Other things to note…</vt:lpstr>
      <vt:lpstr>Object orientation</vt:lpstr>
      <vt:lpstr>Object orientation</vt:lpstr>
      <vt:lpstr>variables</vt:lpstr>
      <vt:lpstr>vectors, matrices and arrays</vt:lpstr>
      <vt:lpstr>vectors, matrices and arrays</vt:lpstr>
      <vt:lpstr>Lists</vt:lpstr>
      <vt:lpstr>Data frames</vt:lpstr>
      <vt:lpstr>Subsetting</vt:lpstr>
      <vt:lpstr>Subsetting</vt:lpstr>
      <vt:lpstr>Getting help</vt:lpstr>
      <vt:lpstr>Grouping, loops and conditional execution</vt:lpstr>
      <vt:lpstr>Repetitive execution</vt:lpstr>
      <vt:lpstr>Branching</vt:lpstr>
      <vt:lpstr>Loops</vt:lpstr>
      <vt:lpstr>lapply, sapply, apply</vt:lpstr>
      <vt:lpstr>lapply, sapply, apply</vt:lpstr>
      <vt:lpstr>apply</vt:lpstr>
      <vt:lpstr>functions and operators</vt:lpstr>
      <vt:lpstr>functions and operators</vt:lpstr>
      <vt:lpstr>Reading data from files</vt:lpstr>
      <vt:lpstr>Reading data from files</vt:lpstr>
      <vt:lpstr>Storing data</vt:lpstr>
      <vt:lpstr>Importing and exporting data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R-programming</dc:title>
  <dc:creator>Hung Chen</dc:creator>
  <cp:lastModifiedBy>Microsoft Office User</cp:lastModifiedBy>
  <cp:revision>58</cp:revision>
  <dcterms:created xsi:type="dcterms:W3CDTF">2002-11-02T03:52:14Z</dcterms:created>
  <dcterms:modified xsi:type="dcterms:W3CDTF">2019-07-11T19:26:28Z</dcterms:modified>
</cp:coreProperties>
</file>

<file path=docProps/thumbnail.jpeg>
</file>